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oppins"/>
      <p:regular r:id="rId17"/>
    </p:embeddedFont>
    <p:embeddedFont>
      <p:font typeface="Poppins"/>
      <p:regular r:id="rId18"/>
    </p:embeddedFont>
    <p:embeddedFont>
      <p:font typeface="Poppins"/>
      <p:regular r:id="rId19"/>
    </p:embeddedFont>
    <p:embeddedFont>
      <p:font typeface="Poppi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5529" y="2639973"/>
            <a:ext cx="7845743" cy="2187059"/>
          </a:xfrm>
          <a:prstGeom prst="rect">
            <a:avLst/>
          </a:prstGeom>
          <a:noFill/>
          <a:ln/>
        </p:spPr>
        <p:txBody>
          <a:bodyPr wrap="squar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Aspectos Ambientales, Sociales y de Gobernanza (ASG)</a:t>
            </a:r>
            <a:endParaRPr lang="en-US" sz="4550" dirty="0"/>
          </a:p>
        </p:txBody>
      </p:sp>
      <p:sp>
        <p:nvSpPr>
          <p:cNvPr id="4" name="Text 1"/>
          <p:cNvSpPr/>
          <p:nvPr/>
        </p:nvSpPr>
        <p:spPr>
          <a:xfrm>
            <a:off x="6135529" y="5070396"/>
            <a:ext cx="78457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Identificación de los elementos clave de sostenibilidad en el marco del desarrollo sostenible y los estándares internacionales que guían su implementación empresarial.</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9129" y="945356"/>
            <a:ext cx="9012912"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Inversión Socialmente Responsable</a:t>
            </a:r>
            <a:endParaRPr lang="en-US" sz="4550" dirty="0"/>
          </a:p>
        </p:txBody>
      </p:sp>
      <p:sp>
        <p:nvSpPr>
          <p:cNvPr id="3" name="Text 1"/>
          <p:cNvSpPr/>
          <p:nvPr/>
        </p:nvSpPr>
        <p:spPr>
          <a:xfrm>
            <a:off x="649129" y="1998940"/>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La inversión socialmente responsable integra criterios ASG en las decisiones de inversión, con analistas, inversores, agencias e índices especializados que fomentan prácticas empresariales sostenibles.</a:t>
            </a:r>
            <a:endParaRPr lang="en-US" sz="1250" dirty="0"/>
          </a:p>
        </p:txBody>
      </p:sp>
      <p:pic>
        <p:nvPicPr>
          <p:cNvPr id="4" name="Image 0" descr="preencoded.png">    </p:cNvPr>
          <p:cNvPicPr>
            <a:picLocks noChangeAspect="1"/>
          </p:cNvPicPr>
          <p:nvPr/>
        </p:nvPicPr>
        <p:blipFill>
          <a:blip r:embed="rId1"/>
          <a:stretch>
            <a:fillRect/>
          </a:stretch>
        </p:blipFill>
        <p:spPr>
          <a:xfrm>
            <a:off x="649129" y="2700576"/>
            <a:ext cx="3180874" cy="3180874"/>
          </a:xfrm>
          <a:prstGeom prst="rect">
            <a:avLst/>
          </a:prstGeom>
        </p:spPr>
      </p:pic>
      <p:sp>
        <p:nvSpPr>
          <p:cNvPr id="5" name="Text 2"/>
          <p:cNvSpPr/>
          <p:nvPr/>
        </p:nvSpPr>
        <p:spPr>
          <a:xfrm>
            <a:off x="649129" y="6043732"/>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Analistas ASG</a:t>
            </a:r>
            <a:endParaRPr lang="en-US" sz="2250" dirty="0"/>
          </a:p>
        </p:txBody>
      </p:sp>
      <p:sp>
        <p:nvSpPr>
          <p:cNvPr id="6" name="Text 3"/>
          <p:cNvSpPr/>
          <p:nvPr/>
        </p:nvSpPr>
        <p:spPr>
          <a:xfrm>
            <a:off x="649129" y="6505456"/>
            <a:ext cx="3180874"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Evalúan el desempeño sostenible de las empresas y proporcionan recomendaciones de inversión</a:t>
            </a:r>
            <a:endParaRPr lang="en-US" sz="1250" dirty="0"/>
          </a:p>
        </p:txBody>
      </p:sp>
      <p:pic>
        <p:nvPicPr>
          <p:cNvPr id="7" name="Image 1" descr="preencoded.png">    </p:cNvPr>
          <p:cNvPicPr>
            <a:picLocks noChangeAspect="1"/>
          </p:cNvPicPr>
          <p:nvPr/>
        </p:nvPicPr>
        <p:blipFill>
          <a:blip r:embed="rId2"/>
          <a:stretch>
            <a:fillRect/>
          </a:stretch>
        </p:blipFill>
        <p:spPr>
          <a:xfrm>
            <a:off x="4032766" y="2700576"/>
            <a:ext cx="3180993" cy="3180993"/>
          </a:xfrm>
          <a:prstGeom prst="rect">
            <a:avLst/>
          </a:prstGeom>
        </p:spPr>
      </p:pic>
      <p:sp>
        <p:nvSpPr>
          <p:cNvPr id="8" name="Text 4"/>
          <p:cNvSpPr/>
          <p:nvPr/>
        </p:nvSpPr>
        <p:spPr>
          <a:xfrm>
            <a:off x="4032766" y="6043851"/>
            <a:ext cx="3086219"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Inversores Responsables</a:t>
            </a:r>
            <a:endParaRPr lang="en-US" sz="2250" dirty="0"/>
          </a:p>
        </p:txBody>
      </p:sp>
      <p:sp>
        <p:nvSpPr>
          <p:cNvPr id="9" name="Text 5"/>
          <p:cNvSpPr/>
          <p:nvPr/>
        </p:nvSpPr>
        <p:spPr>
          <a:xfrm>
            <a:off x="4032766" y="6505575"/>
            <a:ext cx="3180993"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Integran criterios de sostenibilidad en sus estrategias de inversión a largo plazo</a:t>
            </a:r>
            <a:endParaRPr lang="en-US" sz="1250" dirty="0"/>
          </a:p>
        </p:txBody>
      </p:sp>
      <p:pic>
        <p:nvPicPr>
          <p:cNvPr id="10" name="Image 2" descr="preencoded.png">    </p:cNvPr>
          <p:cNvPicPr>
            <a:picLocks noChangeAspect="1"/>
          </p:cNvPicPr>
          <p:nvPr/>
        </p:nvPicPr>
        <p:blipFill>
          <a:blip r:embed="rId3"/>
          <a:stretch>
            <a:fillRect/>
          </a:stretch>
        </p:blipFill>
        <p:spPr>
          <a:xfrm>
            <a:off x="7416522" y="2700576"/>
            <a:ext cx="3180993" cy="3180993"/>
          </a:xfrm>
          <a:prstGeom prst="rect">
            <a:avLst/>
          </a:prstGeom>
        </p:spPr>
      </p:pic>
      <p:sp>
        <p:nvSpPr>
          <p:cNvPr id="11" name="Text 6"/>
          <p:cNvSpPr/>
          <p:nvPr/>
        </p:nvSpPr>
        <p:spPr>
          <a:xfrm>
            <a:off x="7416522" y="6043851"/>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Agencias de Rating</a:t>
            </a:r>
            <a:endParaRPr lang="en-US" sz="2250" dirty="0"/>
          </a:p>
        </p:txBody>
      </p:sp>
      <p:sp>
        <p:nvSpPr>
          <p:cNvPr id="12" name="Text 7"/>
          <p:cNvSpPr/>
          <p:nvPr/>
        </p:nvSpPr>
        <p:spPr>
          <a:xfrm>
            <a:off x="7416522" y="6505575"/>
            <a:ext cx="3180993"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Califican el desempeño ASG de las empresas y proporcionan puntuaciones comparativas</a:t>
            </a:r>
            <a:endParaRPr lang="en-US" sz="1250" dirty="0"/>
          </a:p>
        </p:txBody>
      </p:sp>
      <p:pic>
        <p:nvPicPr>
          <p:cNvPr id="13" name="Image 3" descr="preencoded.png">    </p:cNvPr>
          <p:cNvPicPr>
            <a:picLocks noChangeAspect="1"/>
          </p:cNvPicPr>
          <p:nvPr/>
        </p:nvPicPr>
        <p:blipFill>
          <a:blip r:embed="rId4"/>
          <a:stretch>
            <a:fillRect/>
          </a:stretch>
        </p:blipFill>
        <p:spPr>
          <a:xfrm>
            <a:off x="10800278" y="2700576"/>
            <a:ext cx="3180993" cy="3180993"/>
          </a:xfrm>
          <a:prstGeom prst="rect">
            <a:avLst/>
          </a:prstGeom>
        </p:spPr>
      </p:pic>
      <p:sp>
        <p:nvSpPr>
          <p:cNvPr id="14" name="Text 8"/>
          <p:cNvSpPr/>
          <p:nvPr/>
        </p:nvSpPr>
        <p:spPr>
          <a:xfrm>
            <a:off x="10800278" y="6043851"/>
            <a:ext cx="3166348"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Índices de Sostenibilidad</a:t>
            </a:r>
            <a:endParaRPr lang="en-US" sz="2250" dirty="0"/>
          </a:p>
        </p:txBody>
      </p:sp>
      <p:sp>
        <p:nvSpPr>
          <p:cNvPr id="15" name="Text 9"/>
          <p:cNvSpPr/>
          <p:nvPr/>
        </p:nvSpPr>
        <p:spPr>
          <a:xfrm>
            <a:off x="10800278" y="6505575"/>
            <a:ext cx="318099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Miden el rendimiento de carteras de empresas con altos estándares ASG</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28706"/>
          </a:xfrm>
          <a:prstGeom prst="rect">
            <a:avLst/>
          </a:prstGeom>
        </p:spPr>
      </p:pic>
      <p:sp>
        <p:nvSpPr>
          <p:cNvPr id="3" name="Text 0"/>
          <p:cNvSpPr/>
          <p:nvPr/>
        </p:nvSpPr>
        <p:spPr>
          <a:xfrm>
            <a:off x="649129" y="3639383"/>
            <a:ext cx="7675126"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El Concepto de Sostenibilidad</a:t>
            </a:r>
            <a:endParaRPr lang="en-US" sz="4550" dirty="0"/>
          </a:p>
        </p:txBody>
      </p:sp>
      <p:sp>
        <p:nvSpPr>
          <p:cNvPr id="4" name="Text 1"/>
          <p:cNvSpPr/>
          <p:nvPr/>
        </p:nvSpPr>
        <p:spPr>
          <a:xfrm>
            <a:off x="649129" y="4611767"/>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La sostenibilidad se define como la capacidad de satisfacer las necesidades presentes sin comprometer la capacidad de las futuras generaciones para satisfacer sus propias necesidades. Este concepto se fundamenta en marcos internacionales establecidos para el desarrollo sostenible.</a:t>
            </a:r>
            <a:endParaRPr lang="en-US" sz="1250" dirty="0"/>
          </a:p>
        </p:txBody>
      </p:sp>
      <p:sp>
        <p:nvSpPr>
          <p:cNvPr id="5" name="Shape 2"/>
          <p:cNvSpPr/>
          <p:nvPr/>
        </p:nvSpPr>
        <p:spPr>
          <a:xfrm>
            <a:off x="649129" y="5313402"/>
            <a:ext cx="4335780" cy="1305401"/>
          </a:xfrm>
          <a:prstGeom prst="roundRect">
            <a:avLst>
              <a:gd name="adj" fmla="val 18650"/>
            </a:avLst>
          </a:prstGeom>
          <a:solidFill>
            <a:srgbClr val="ECDFE3"/>
          </a:solidFill>
          <a:ln/>
        </p:spPr>
      </p:sp>
      <p:sp>
        <p:nvSpPr>
          <p:cNvPr id="6" name="Text 3"/>
          <p:cNvSpPr/>
          <p:nvPr/>
        </p:nvSpPr>
        <p:spPr>
          <a:xfrm>
            <a:off x="811411" y="5475684"/>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000000"/>
                </a:solidFill>
                <a:latin typeface="Baskervville" pitchFamily="34" charset="0"/>
                <a:ea typeface="Baskervville" pitchFamily="34" charset="-122"/>
                <a:cs typeface="Baskervville" pitchFamily="34" charset="-120"/>
              </a:rPr>
              <a:t>Desarrollo Sostenible</a:t>
            </a:r>
            <a:endParaRPr lang="en-US" sz="2250" dirty="0"/>
          </a:p>
        </p:txBody>
      </p:sp>
      <p:sp>
        <p:nvSpPr>
          <p:cNvPr id="7" name="Text 4"/>
          <p:cNvSpPr/>
          <p:nvPr/>
        </p:nvSpPr>
        <p:spPr>
          <a:xfrm>
            <a:off x="811411" y="5937409"/>
            <a:ext cx="4011216" cy="51911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Poppins" pitchFamily="34" charset="0"/>
                <a:ea typeface="Poppins" pitchFamily="34" charset="-122"/>
                <a:cs typeface="Poppins" pitchFamily="34" charset="-120"/>
              </a:rPr>
              <a:t>Equilibrio entre crecimiento económico, bienestar social y protección ambiental</a:t>
            </a:r>
            <a:endParaRPr lang="en-US" sz="1250" dirty="0"/>
          </a:p>
        </p:txBody>
      </p:sp>
      <p:sp>
        <p:nvSpPr>
          <p:cNvPr id="8" name="Shape 5"/>
          <p:cNvSpPr/>
          <p:nvPr/>
        </p:nvSpPr>
        <p:spPr>
          <a:xfrm>
            <a:off x="5147191" y="5313402"/>
            <a:ext cx="4335899" cy="1305401"/>
          </a:xfrm>
          <a:prstGeom prst="roundRect">
            <a:avLst>
              <a:gd name="adj" fmla="val 18650"/>
            </a:avLst>
          </a:prstGeom>
          <a:solidFill>
            <a:srgbClr val="ECDFE3"/>
          </a:solidFill>
          <a:ln/>
        </p:spPr>
      </p:sp>
      <p:sp>
        <p:nvSpPr>
          <p:cNvPr id="9" name="Text 6"/>
          <p:cNvSpPr/>
          <p:nvPr/>
        </p:nvSpPr>
        <p:spPr>
          <a:xfrm>
            <a:off x="5309473" y="5475684"/>
            <a:ext cx="3005971" cy="364450"/>
          </a:xfrm>
          <a:prstGeom prst="rect">
            <a:avLst/>
          </a:prstGeom>
          <a:noFill/>
          <a:ln/>
        </p:spPr>
        <p:txBody>
          <a:bodyPr wrap="none" lIns="0" tIns="0" rIns="0" bIns="0" rtlCol="0" anchor="t"/>
          <a:lstStyle/>
          <a:p>
            <a:pPr algn="l" indent="0" marL="0">
              <a:lnSpc>
                <a:spcPts val="2850"/>
              </a:lnSpc>
              <a:buNone/>
            </a:pPr>
            <a:r>
              <a:rPr lang="en-US" sz="2250" dirty="0">
                <a:solidFill>
                  <a:srgbClr val="000000"/>
                </a:solidFill>
                <a:latin typeface="Baskervville" pitchFamily="34" charset="0"/>
                <a:ea typeface="Baskervville" pitchFamily="34" charset="-122"/>
                <a:cs typeface="Baskervville" pitchFamily="34" charset="-120"/>
              </a:rPr>
              <a:t>Marcos Internacionales</a:t>
            </a:r>
            <a:endParaRPr lang="en-US" sz="2250" dirty="0"/>
          </a:p>
        </p:txBody>
      </p:sp>
      <p:sp>
        <p:nvSpPr>
          <p:cNvPr id="10" name="Text 7"/>
          <p:cNvSpPr/>
          <p:nvPr/>
        </p:nvSpPr>
        <p:spPr>
          <a:xfrm>
            <a:off x="5309473" y="5937409"/>
            <a:ext cx="4011335" cy="51911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Poppins" pitchFamily="34" charset="0"/>
                <a:ea typeface="Poppins" pitchFamily="34" charset="-122"/>
                <a:cs typeface="Poppins" pitchFamily="34" charset="-120"/>
              </a:rPr>
              <a:t>Acuerdos globales que establecen directrices y objetivos comunes</a:t>
            </a:r>
            <a:endParaRPr lang="en-US" sz="1250" dirty="0"/>
          </a:p>
        </p:txBody>
      </p:sp>
      <p:sp>
        <p:nvSpPr>
          <p:cNvPr id="11" name="Shape 8"/>
          <p:cNvSpPr/>
          <p:nvPr/>
        </p:nvSpPr>
        <p:spPr>
          <a:xfrm>
            <a:off x="9645372" y="5313402"/>
            <a:ext cx="4335899" cy="1305401"/>
          </a:xfrm>
          <a:prstGeom prst="roundRect">
            <a:avLst>
              <a:gd name="adj" fmla="val 18650"/>
            </a:avLst>
          </a:prstGeom>
          <a:solidFill>
            <a:srgbClr val="ECDFE3"/>
          </a:solidFill>
          <a:ln/>
        </p:spPr>
      </p:sp>
      <p:sp>
        <p:nvSpPr>
          <p:cNvPr id="12" name="Text 9"/>
          <p:cNvSpPr/>
          <p:nvPr/>
        </p:nvSpPr>
        <p:spPr>
          <a:xfrm>
            <a:off x="9807654" y="5475684"/>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000000"/>
                </a:solidFill>
                <a:latin typeface="Baskervville" pitchFamily="34" charset="0"/>
                <a:ea typeface="Baskervville" pitchFamily="34" charset="-122"/>
                <a:cs typeface="Baskervville" pitchFamily="34" charset="-120"/>
              </a:rPr>
              <a:t>Visión a Largo Plazo</a:t>
            </a:r>
            <a:endParaRPr lang="en-US" sz="2250" dirty="0"/>
          </a:p>
        </p:txBody>
      </p:sp>
      <p:sp>
        <p:nvSpPr>
          <p:cNvPr id="13" name="Text 10"/>
          <p:cNvSpPr/>
          <p:nvPr/>
        </p:nvSpPr>
        <p:spPr>
          <a:xfrm>
            <a:off x="9807654" y="5937409"/>
            <a:ext cx="4011335" cy="51911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Poppins" pitchFamily="34" charset="0"/>
                <a:ea typeface="Poppins" pitchFamily="34" charset="-122"/>
                <a:cs typeface="Poppins" pitchFamily="34" charset="-120"/>
              </a:rPr>
              <a:t>Perspectiva intergeneracional para la toma de decisiones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9129" y="2568773"/>
            <a:ext cx="12272843"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Asuntos Ambientales, Sociales y de Gobernanza</a:t>
            </a:r>
            <a:endParaRPr lang="en-US" sz="4550" dirty="0"/>
          </a:p>
        </p:txBody>
      </p:sp>
      <p:sp>
        <p:nvSpPr>
          <p:cNvPr id="3" name="Text 1"/>
          <p:cNvSpPr/>
          <p:nvPr/>
        </p:nvSpPr>
        <p:spPr>
          <a:xfrm>
            <a:off x="649129" y="3622358"/>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Los aspectos ASG representan los tres pilares fundamentales que influyen directamente en el desarrollo sostenible de las organizaciones empresariales contemporáneas.</a:t>
            </a:r>
            <a:endParaRPr lang="en-US" sz="1250" dirty="0"/>
          </a:p>
        </p:txBody>
      </p:sp>
      <p:pic>
        <p:nvPicPr>
          <p:cNvPr id="4" name="Image 0" descr="preencoded.png">    </p:cNvPr>
          <p:cNvPicPr>
            <a:picLocks noChangeAspect="1"/>
          </p:cNvPicPr>
          <p:nvPr/>
        </p:nvPicPr>
        <p:blipFill>
          <a:blip r:embed="rId1"/>
          <a:stretch>
            <a:fillRect/>
          </a:stretch>
        </p:blipFill>
        <p:spPr>
          <a:xfrm>
            <a:off x="649129" y="4323993"/>
            <a:ext cx="405646" cy="405646"/>
          </a:xfrm>
          <a:prstGeom prst="rect">
            <a:avLst/>
          </a:prstGeom>
        </p:spPr>
      </p:pic>
      <p:sp>
        <p:nvSpPr>
          <p:cNvPr id="5" name="Text 2"/>
          <p:cNvSpPr/>
          <p:nvPr/>
        </p:nvSpPr>
        <p:spPr>
          <a:xfrm>
            <a:off x="1257538" y="4420314"/>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Ambientales</a:t>
            </a:r>
            <a:endParaRPr lang="en-US" sz="2250" dirty="0"/>
          </a:p>
        </p:txBody>
      </p:sp>
      <p:sp>
        <p:nvSpPr>
          <p:cNvPr id="6" name="Text 3"/>
          <p:cNvSpPr/>
          <p:nvPr/>
        </p:nvSpPr>
        <p:spPr>
          <a:xfrm>
            <a:off x="1257538" y="4882039"/>
            <a:ext cx="3700463"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Gestión de recursos naturales, emisiones de carbono, eficiencia energética, gestión de residuos y impacto en ecosistemas.</a:t>
            </a:r>
            <a:endParaRPr lang="en-US" sz="1250" dirty="0"/>
          </a:p>
        </p:txBody>
      </p:sp>
      <p:pic>
        <p:nvPicPr>
          <p:cNvPr id="7" name="Image 1" descr="preencoded.png">    </p:cNvPr>
          <p:cNvPicPr>
            <a:picLocks noChangeAspect="1"/>
          </p:cNvPicPr>
          <p:nvPr/>
        </p:nvPicPr>
        <p:blipFill>
          <a:blip r:embed="rId2"/>
          <a:stretch>
            <a:fillRect/>
          </a:stretch>
        </p:blipFill>
        <p:spPr>
          <a:xfrm>
            <a:off x="5160764" y="4323993"/>
            <a:ext cx="405646" cy="405646"/>
          </a:xfrm>
          <a:prstGeom prst="rect">
            <a:avLst/>
          </a:prstGeom>
        </p:spPr>
      </p:pic>
      <p:sp>
        <p:nvSpPr>
          <p:cNvPr id="8" name="Text 4"/>
          <p:cNvSpPr/>
          <p:nvPr/>
        </p:nvSpPr>
        <p:spPr>
          <a:xfrm>
            <a:off x="5769173" y="4420314"/>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Sociales</a:t>
            </a:r>
            <a:endParaRPr lang="en-US" sz="2250" dirty="0"/>
          </a:p>
        </p:txBody>
      </p:sp>
      <p:sp>
        <p:nvSpPr>
          <p:cNvPr id="9" name="Text 5"/>
          <p:cNvSpPr/>
          <p:nvPr/>
        </p:nvSpPr>
        <p:spPr>
          <a:xfrm>
            <a:off x="5769173" y="4882039"/>
            <a:ext cx="3700463"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Derechos humanos, condiciones laborales, diversidad e inclusión, seguridad y salud, y compromiso con la comunidad.</a:t>
            </a:r>
            <a:endParaRPr lang="en-US" sz="1250" dirty="0"/>
          </a:p>
        </p:txBody>
      </p:sp>
      <p:pic>
        <p:nvPicPr>
          <p:cNvPr id="10" name="Image 2" descr="preencoded.png">    </p:cNvPr>
          <p:cNvPicPr>
            <a:picLocks noChangeAspect="1"/>
          </p:cNvPicPr>
          <p:nvPr/>
        </p:nvPicPr>
        <p:blipFill>
          <a:blip r:embed="rId3"/>
          <a:stretch>
            <a:fillRect/>
          </a:stretch>
        </p:blipFill>
        <p:spPr>
          <a:xfrm>
            <a:off x="9672399" y="4323993"/>
            <a:ext cx="405646" cy="405646"/>
          </a:xfrm>
          <a:prstGeom prst="rect">
            <a:avLst/>
          </a:prstGeom>
        </p:spPr>
      </p:pic>
      <p:sp>
        <p:nvSpPr>
          <p:cNvPr id="11" name="Text 6"/>
          <p:cNvSpPr/>
          <p:nvPr/>
        </p:nvSpPr>
        <p:spPr>
          <a:xfrm>
            <a:off x="10280809" y="4420314"/>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Gobernanza</a:t>
            </a:r>
            <a:endParaRPr lang="en-US" sz="2250" dirty="0"/>
          </a:p>
        </p:txBody>
      </p:sp>
      <p:sp>
        <p:nvSpPr>
          <p:cNvPr id="12" name="Text 7"/>
          <p:cNvSpPr/>
          <p:nvPr/>
        </p:nvSpPr>
        <p:spPr>
          <a:xfrm>
            <a:off x="10280809" y="4882039"/>
            <a:ext cx="3700463"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Transparencia corporativa, ética empresarial, estructura de gobierno, gestión de riesgos y cumplimiento normativo.</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28706"/>
          </a:xfrm>
          <a:prstGeom prst="rect">
            <a:avLst/>
          </a:prstGeom>
        </p:spPr>
      </p:pic>
      <p:sp>
        <p:nvSpPr>
          <p:cNvPr id="3" name="Text 0"/>
          <p:cNvSpPr/>
          <p:nvPr/>
        </p:nvSpPr>
        <p:spPr>
          <a:xfrm>
            <a:off x="649129" y="3521750"/>
            <a:ext cx="10624780"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Objetivos de Desarrollo Sostenible (ODS)</a:t>
            </a:r>
            <a:endParaRPr lang="en-US" sz="4550" dirty="0"/>
          </a:p>
        </p:txBody>
      </p:sp>
      <p:sp>
        <p:nvSpPr>
          <p:cNvPr id="4" name="Text 1"/>
          <p:cNvSpPr/>
          <p:nvPr/>
        </p:nvSpPr>
        <p:spPr>
          <a:xfrm>
            <a:off x="649129" y="4494133"/>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Los 17 ODS constituyen el núcleo de la Agenda 2030, estableciendo metas específicas para abordar los desafíos globales más urgentes y crear un futuro más sostenible para todos.</a:t>
            </a:r>
            <a:endParaRPr lang="en-US" sz="1250" dirty="0"/>
          </a:p>
        </p:txBody>
      </p:sp>
      <p:sp>
        <p:nvSpPr>
          <p:cNvPr id="5" name="Text 2"/>
          <p:cNvSpPr/>
          <p:nvPr/>
        </p:nvSpPr>
        <p:spPr>
          <a:xfrm>
            <a:off x="649129" y="5276850"/>
            <a:ext cx="4308872" cy="535543"/>
          </a:xfrm>
          <a:prstGeom prst="rect">
            <a:avLst/>
          </a:prstGeom>
          <a:noFill/>
          <a:ln/>
        </p:spPr>
        <p:txBody>
          <a:bodyPr wrap="none" lIns="0" tIns="0" rIns="0" bIns="0" rtlCol="0" anchor="t"/>
          <a:lstStyle/>
          <a:p>
            <a:pPr algn="ctr" indent="0" marL="0">
              <a:lnSpc>
                <a:spcPts val="4200"/>
              </a:lnSpc>
              <a:buNone/>
            </a:pPr>
            <a:r>
              <a:rPr lang="en-US" sz="4200" dirty="0">
                <a:solidFill>
                  <a:srgbClr val="6E6666"/>
                </a:solidFill>
                <a:latin typeface="Baskervville" pitchFamily="34" charset="0"/>
                <a:ea typeface="Baskervville" pitchFamily="34" charset="-122"/>
                <a:cs typeface="Baskervville" pitchFamily="34" charset="-120"/>
              </a:rPr>
              <a:t>17</a:t>
            </a:r>
            <a:endParaRPr lang="en-US" sz="4200" dirty="0"/>
          </a:p>
        </p:txBody>
      </p:sp>
      <p:sp>
        <p:nvSpPr>
          <p:cNvPr id="6" name="Text 3"/>
          <p:cNvSpPr/>
          <p:nvPr/>
        </p:nvSpPr>
        <p:spPr>
          <a:xfrm>
            <a:off x="1345406" y="6015157"/>
            <a:ext cx="2916317" cy="364450"/>
          </a:xfrm>
          <a:prstGeom prst="rect">
            <a:avLst/>
          </a:prstGeom>
          <a:noFill/>
          <a:ln/>
        </p:spPr>
        <p:txBody>
          <a:bodyPr wrap="none" lIns="0" tIns="0" rIns="0" bIns="0" rtlCol="0" anchor="t"/>
          <a:lstStyle/>
          <a:p>
            <a:pPr algn="ctr"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Objetivos Globales</a:t>
            </a:r>
            <a:endParaRPr lang="en-US" sz="2250" dirty="0"/>
          </a:p>
        </p:txBody>
      </p:sp>
      <p:sp>
        <p:nvSpPr>
          <p:cNvPr id="7" name="Text 4"/>
          <p:cNvSpPr/>
          <p:nvPr/>
        </p:nvSpPr>
        <p:spPr>
          <a:xfrm>
            <a:off x="649129" y="6476881"/>
            <a:ext cx="4308872" cy="259556"/>
          </a:xfrm>
          <a:prstGeom prst="rect">
            <a:avLst/>
          </a:prstGeom>
          <a:noFill/>
          <a:ln/>
        </p:spPr>
        <p:txBody>
          <a:bodyPr wrap="none" lIns="0" tIns="0" rIns="0" bIns="0" rtlCol="0" anchor="t"/>
          <a:lstStyle/>
          <a:p>
            <a:pPr algn="ctr" indent="0" marL="0">
              <a:lnSpc>
                <a:spcPts val="2000"/>
              </a:lnSpc>
              <a:buNone/>
            </a:pPr>
            <a:r>
              <a:rPr lang="en-US" sz="1250" dirty="0">
                <a:solidFill>
                  <a:srgbClr val="6E6666"/>
                </a:solidFill>
                <a:latin typeface="Poppins" pitchFamily="34" charset="0"/>
                <a:ea typeface="Poppins" pitchFamily="34" charset="-122"/>
                <a:cs typeface="Poppins" pitchFamily="34" charset="-120"/>
              </a:rPr>
              <a:t>Metas interconectadas para el desarrollo sostenible</a:t>
            </a:r>
            <a:endParaRPr lang="en-US" sz="1250" dirty="0"/>
          </a:p>
        </p:txBody>
      </p:sp>
      <p:sp>
        <p:nvSpPr>
          <p:cNvPr id="8" name="Text 5"/>
          <p:cNvSpPr/>
          <p:nvPr/>
        </p:nvSpPr>
        <p:spPr>
          <a:xfrm>
            <a:off x="5160764" y="5276850"/>
            <a:ext cx="4308872" cy="535543"/>
          </a:xfrm>
          <a:prstGeom prst="rect">
            <a:avLst/>
          </a:prstGeom>
          <a:noFill/>
          <a:ln/>
        </p:spPr>
        <p:txBody>
          <a:bodyPr wrap="none" lIns="0" tIns="0" rIns="0" bIns="0" rtlCol="0" anchor="t"/>
          <a:lstStyle/>
          <a:p>
            <a:pPr algn="ctr" indent="0" marL="0">
              <a:lnSpc>
                <a:spcPts val="4200"/>
              </a:lnSpc>
              <a:buNone/>
            </a:pPr>
            <a:r>
              <a:rPr lang="en-US" sz="4200" dirty="0">
                <a:solidFill>
                  <a:srgbClr val="6E6666"/>
                </a:solidFill>
                <a:latin typeface="Baskervville" pitchFamily="34" charset="0"/>
                <a:ea typeface="Baskervville" pitchFamily="34" charset="-122"/>
                <a:cs typeface="Baskervville" pitchFamily="34" charset="-120"/>
              </a:rPr>
              <a:t>169</a:t>
            </a:r>
            <a:endParaRPr lang="en-US" sz="4200" dirty="0"/>
          </a:p>
        </p:txBody>
      </p:sp>
      <p:sp>
        <p:nvSpPr>
          <p:cNvPr id="9" name="Text 6"/>
          <p:cNvSpPr/>
          <p:nvPr/>
        </p:nvSpPr>
        <p:spPr>
          <a:xfrm>
            <a:off x="5857042" y="6015157"/>
            <a:ext cx="2916317" cy="364450"/>
          </a:xfrm>
          <a:prstGeom prst="rect">
            <a:avLst/>
          </a:prstGeom>
          <a:noFill/>
          <a:ln/>
        </p:spPr>
        <p:txBody>
          <a:bodyPr wrap="none" lIns="0" tIns="0" rIns="0" bIns="0" rtlCol="0" anchor="t"/>
          <a:lstStyle/>
          <a:p>
            <a:pPr algn="ctr"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Metas Específicas</a:t>
            </a:r>
            <a:endParaRPr lang="en-US" sz="2250" dirty="0"/>
          </a:p>
        </p:txBody>
      </p:sp>
      <p:sp>
        <p:nvSpPr>
          <p:cNvPr id="10" name="Text 7"/>
          <p:cNvSpPr/>
          <p:nvPr/>
        </p:nvSpPr>
        <p:spPr>
          <a:xfrm>
            <a:off x="5160764" y="6476881"/>
            <a:ext cx="4308872" cy="259556"/>
          </a:xfrm>
          <a:prstGeom prst="rect">
            <a:avLst/>
          </a:prstGeom>
          <a:noFill/>
          <a:ln/>
        </p:spPr>
        <p:txBody>
          <a:bodyPr wrap="none" lIns="0" tIns="0" rIns="0" bIns="0" rtlCol="0" anchor="t"/>
          <a:lstStyle/>
          <a:p>
            <a:pPr algn="ctr" indent="0" marL="0">
              <a:lnSpc>
                <a:spcPts val="2000"/>
              </a:lnSpc>
              <a:buNone/>
            </a:pPr>
            <a:r>
              <a:rPr lang="en-US" sz="1250" dirty="0">
                <a:solidFill>
                  <a:srgbClr val="6E6666"/>
                </a:solidFill>
                <a:latin typeface="Poppins" pitchFamily="34" charset="0"/>
                <a:ea typeface="Poppins" pitchFamily="34" charset="-122"/>
                <a:cs typeface="Poppins" pitchFamily="34" charset="-120"/>
              </a:rPr>
              <a:t>Indicadores detallados para medir el progreso</a:t>
            </a:r>
            <a:endParaRPr lang="en-US" sz="1250" dirty="0"/>
          </a:p>
        </p:txBody>
      </p:sp>
      <p:sp>
        <p:nvSpPr>
          <p:cNvPr id="11" name="Text 8"/>
          <p:cNvSpPr/>
          <p:nvPr/>
        </p:nvSpPr>
        <p:spPr>
          <a:xfrm>
            <a:off x="9672399" y="5276850"/>
            <a:ext cx="4308872" cy="535543"/>
          </a:xfrm>
          <a:prstGeom prst="rect">
            <a:avLst/>
          </a:prstGeom>
          <a:noFill/>
          <a:ln/>
        </p:spPr>
        <p:txBody>
          <a:bodyPr wrap="none" lIns="0" tIns="0" rIns="0" bIns="0" rtlCol="0" anchor="t"/>
          <a:lstStyle/>
          <a:p>
            <a:pPr algn="ctr" indent="0" marL="0">
              <a:lnSpc>
                <a:spcPts val="4200"/>
              </a:lnSpc>
              <a:buNone/>
            </a:pPr>
            <a:r>
              <a:rPr lang="en-US" sz="4200" dirty="0">
                <a:solidFill>
                  <a:srgbClr val="6E6666"/>
                </a:solidFill>
                <a:latin typeface="Baskervville" pitchFamily="34" charset="0"/>
                <a:ea typeface="Baskervville" pitchFamily="34" charset="-122"/>
                <a:cs typeface="Baskervville" pitchFamily="34" charset="-120"/>
              </a:rPr>
              <a:t>2030</a:t>
            </a:r>
            <a:endParaRPr lang="en-US" sz="4200" dirty="0"/>
          </a:p>
        </p:txBody>
      </p:sp>
      <p:sp>
        <p:nvSpPr>
          <p:cNvPr id="12" name="Text 9"/>
          <p:cNvSpPr/>
          <p:nvPr/>
        </p:nvSpPr>
        <p:spPr>
          <a:xfrm>
            <a:off x="10368677" y="6015157"/>
            <a:ext cx="2916317" cy="364450"/>
          </a:xfrm>
          <a:prstGeom prst="rect">
            <a:avLst/>
          </a:prstGeom>
          <a:noFill/>
          <a:ln/>
        </p:spPr>
        <p:txBody>
          <a:bodyPr wrap="none" lIns="0" tIns="0" rIns="0" bIns="0" rtlCol="0" anchor="t"/>
          <a:lstStyle/>
          <a:p>
            <a:pPr algn="ctr"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Fecha Límite</a:t>
            </a:r>
            <a:endParaRPr lang="en-US" sz="2250" dirty="0"/>
          </a:p>
        </p:txBody>
      </p:sp>
      <p:sp>
        <p:nvSpPr>
          <p:cNvPr id="13" name="Text 10"/>
          <p:cNvSpPr/>
          <p:nvPr/>
        </p:nvSpPr>
        <p:spPr>
          <a:xfrm>
            <a:off x="9672399" y="6476881"/>
            <a:ext cx="4308872" cy="259556"/>
          </a:xfrm>
          <a:prstGeom prst="rect">
            <a:avLst/>
          </a:prstGeom>
          <a:noFill/>
          <a:ln/>
        </p:spPr>
        <p:txBody>
          <a:bodyPr wrap="none" lIns="0" tIns="0" rIns="0" bIns="0" rtlCol="0" anchor="t"/>
          <a:lstStyle/>
          <a:p>
            <a:pPr algn="ctr" indent="0" marL="0">
              <a:lnSpc>
                <a:spcPts val="2000"/>
              </a:lnSpc>
              <a:buNone/>
            </a:pPr>
            <a:r>
              <a:rPr lang="en-US" sz="1250" dirty="0">
                <a:solidFill>
                  <a:srgbClr val="6E6666"/>
                </a:solidFill>
                <a:latin typeface="Poppins" pitchFamily="34" charset="0"/>
                <a:ea typeface="Poppins" pitchFamily="34" charset="-122"/>
                <a:cs typeface="Poppins" pitchFamily="34" charset="-120"/>
              </a:rPr>
              <a:t>Plazo establecido para alcanzar los objetivos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9129" y="1933456"/>
            <a:ext cx="11427262"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Importancia de los ODS para la Agenda 2030</a:t>
            </a:r>
            <a:endParaRPr lang="en-US" sz="4550" dirty="0"/>
          </a:p>
        </p:txBody>
      </p:sp>
      <p:sp>
        <p:nvSpPr>
          <p:cNvPr id="3" name="Text 1"/>
          <p:cNvSpPr/>
          <p:nvPr/>
        </p:nvSpPr>
        <p:spPr>
          <a:xfrm>
            <a:off x="649129" y="2987040"/>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Los Objetivos de Desarrollo Sostenible representan un llamado universal a la acción para poner fin a la pobreza, proteger el planeta y garantizar que todas las personas gocen de paz y prosperidad.</a:t>
            </a:r>
            <a:endParaRPr lang="en-US" sz="1250" dirty="0"/>
          </a:p>
        </p:txBody>
      </p:sp>
      <p:sp>
        <p:nvSpPr>
          <p:cNvPr id="4" name="Text 2"/>
          <p:cNvSpPr/>
          <p:nvPr/>
        </p:nvSpPr>
        <p:spPr>
          <a:xfrm>
            <a:off x="649129" y="3688675"/>
            <a:ext cx="162282" cy="202763"/>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Baskervville Light" pitchFamily="34" charset="0"/>
                <a:ea typeface="Baskervville Light" pitchFamily="34" charset="-122"/>
                <a:cs typeface="Baskervville Light" pitchFamily="34" charset="-120"/>
              </a:rPr>
              <a:t>01</a:t>
            </a:r>
            <a:endParaRPr lang="en-US" sz="1250" dirty="0"/>
          </a:p>
        </p:txBody>
      </p:sp>
      <p:sp>
        <p:nvSpPr>
          <p:cNvPr id="5" name="Shape 3"/>
          <p:cNvSpPr/>
          <p:nvPr/>
        </p:nvSpPr>
        <p:spPr>
          <a:xfrm>
            <a:off x="649129" y="3941445"/>
            <a:ext cx="6584871" cy="22860"/>
          </a:xfrm>
          <a:prstGeom prst="rect">
            <a:avLst/>
          </a:prstGeom>
          <a:solidFill>
            <a:srgbClr val="C7A2AC"/>
          </a:solidFill>
          <a:ln/>
        </p:spPr>
      </p:sp>
      <p:sp>
        <p:nvSpPr>
          <p:cNvPr id="6" name="Text 4"/>
          <p:cNvSpPr/>
          <p:nvPr/>
        </p:nvSpPr>
        <p:spPr>
          <a:xfrm>
            <a:off x="649129" y="4068247"/>
            <a:ext cx="3413403"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Erradicación de la Pobreza</a:t>
            </a:r>
            <a:endParaRPr lang="en-US" sz="2250" dirty="0"/>
          </a:p>
        </p:txBody>
      </p:sp>
      <p:sp>
        <p:nvSpPr>
          <p:cNvPr id="7" name="Text 5"/>
          <p:cNvSpPr/>
          <p:nvPr/>
        </p:nvSpPr>
        <p:spPr>
          <a:xfrm>
            <a:off x="649129" y="4529971"/>
            <a:ext cx="6584871" cy="259556"/>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Objetivo fundamental que sustenta todos los demás ODS</a:t>
            </a:r>
            <a:endParaRPr lang="en-US" sz="1250" dirty="0"/>
          </a:p>
        </p:txBody>
      </p:sp>
      <p:sp>
        <p:nvSpPr>
          <p:cNvPr id="8" name="Text 6"/>
          <p:cNvSpPr/>
          <p:nvPr/>
        </p:nvSpPr>
        <p:spPr>
          <a:xfrm>
            <a:off x="7396282" y="3688675"/>
            <a:ext cx="162282" cy="202763"/>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Baskervville Light" pitchFamily="34" charset="0"/>
                <a:ea typeface="Baskervville Light" pitchFamily="34" charset="-122"/>
                <a:cs typeface="Baskervville Light" pitchFamily="34" charset="-120"/>
              </a:rPr>
              <a:t>02</a:t>
            </a:r>
            <a:endParaRPr lang="en-US" sz="1250" dirty="0"/>
          </a:p>
        </p:txBody>
      </p:sp>
      <p:sp>
        <p:nvSpPr>
          <p:cNvPr id="9" name="Shape 7"/>
          <p:cNvSpPr/>
          <p:nvPr/>
        </p:nvSpPr>
        <p:spPr>
          <a:xfrm>
            <a:off x="7396282" y="3941445"/>
            <a:ext cx="6584990" cy="22860"/>
          </a:xfrm>
          <a:prstGeom prst="rect">
            <a:avLst/>
          </a:prstGeom>
          <a:solidFill>
            <a:srgbClr val="C7A2AC"/>
          </a:solidFill>
          <a:ln/>
        </p:spPr>
      </p:sp>
      <p:sp>
        <p:nvSpPr>
          <p:cNvPr id="10" name="Text 8"/>
          <p:cNvSpPr/>
          <p:nvPr/>
        </p:nvSpPr>
        <p:spPr>
          <a:xfrm>
            <a:off x="7396282" y="4068247"/>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Protección del Planeta</a:t>
            </a:r>
            <a:endParaRPr lang="en-US" sz="2250" dirty="0"/>
          </a:p>
        </p:txBody>
      </p:sp>
      <p:sp>
        <p:nvSpPr>
          <p:cNvPr id="11" name="Text 9"/>
          <p:cNvSpPr/>
          <p:nvPr/>
        </p:nvSpPr>
        <p:spPr>
          <a:xfrm>
            <a:off x="7396282" y="4529971"/>
            <a:ext cx="6584990" cy="259556"/>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Acciones urgentes para combatir el cambio climático</a:t>
            </a:r>
            <a:endParaRPr lang="en-US" sz="1250" dirty="0"/>
          </a:p>
        </p:txBody>
      </p:sp>
      <p:sp>
        <p:nvSpPr>
          <p:cNvPr id="12" name="Text 10"/>
          <p:cNvSpPr/>
          <p:nvPr/>
        </p:nvSpPr>
        <p:spPr>
          <a:xfrm>
            <a:off x="649129" y="5073491"/>
            <a:ext cx="162282" cy="202763"/>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Baskervville Light" pitchFamily="34" charset="0"/>
                <a:ea typeface="Baskervville Light" pitchFamily="34" charset="-122"/>
                <a:cs typeface="Baskervville Light" pitchFamily="34" charset="-120"/>
              </a:rPr>
              <a:t>03</a:t>
            </a:r>
            <a:endParaRPr lang="en-US" sz="1250" dirty="0"/>
          </a:p>
        </p:txBody>
      </p:sp>
      <p:sp>
        <p:nvSpPr>
          <p:cNvPr id="13" name="Shape 11"/>
          <p:cNvSpPr/>
          <p:nvPr/>
        </p:nvSpPr>
        <p:spPr>
          <a:xfrm>
            <a:off x="649129" y="5326261"/>
            <a:ext cx="6584871" cy="22860"/>
          </a:xfrm>
          <a:prstGeom prst="rect">
            <a:avLst/>
          </a:prstGeom>
          <a:solidFill>
            <a:srgbClr val="C7A2AC"/>
          </a:solidFill>
          <a:ln/>
        </p:spPr>
      </p:sp>
      <p:sp>
        <p:nvSpPr>
          <p:cNvPr id="14" name="Text 12"/>
          <p:cNvSpPr/>
          <p:nvPr/>
        </p:nvSpPr>
        <p:spPr>
          <a:xfrm>
            <a:off x="649129" y="5453063"/>
            <a:ext cx="3139559"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Prosperidad Compartida</a:t>
            </a:r>
            <a:endParaRPr lang="en-US" sz="2250" dirty="0"/>
          </a:p>
        </p:txBody>
      </p:sp>
      <p:sp>
        <p:nvSpPr>
          <p:cNvPr id="15" name="Text 13"/>
          <p:cNvSpPr/>
          <p:nvPr/>
        </p:nvSpPr>
        <p:spPr>
          <a:xfrm>
            <a:off x="649129" y="5914787"/>
            <a:ext cx="6584871" cy="259556"/>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Garantizar vidas prósperas y plenas para todos</a:t>
            </a:r>
            <a:endParaRPr lang="en-US" sz="1250" dirty="0"/>
          </a:p>
        </p:txBody>
      </p:sp>
      <p:sp>
        <p:nvSpPr>
          <p:cNvPr id="16" name="Text 14"/>
          <p:cNvSpPr/>
          <p:nvPr/>
        </p:nvSpPr>
        <p:spPr>
          <a:xfrm>
            <a:off x="7396282" y="5073491"/>
            <a:ext cx="162282" cy="202763"/>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Baskervville Light" pitchFamily="34" charset="0"/>
                <a:ea typeface="Baskervville Light" pitchFamily="34" charset="-122"/>
                <a:cs typeface="Baskervville Light" pitchFamily="34" charset="-120"/>
              </a:rPr>
              <a:t>04</a:t>
            </a:r>
            <a:endParaRPr lang="en-US" sz="1250" dirty="0"/>
          </a:p>
        </p:txBody>
      </p:sp>
      <p:sp>
        <p:nvSpPr>
          <p:cNvPr id="17" name="Shape 15"/>
          <p:cNvSpPr/>
          <p:nvPr/>
        </p:nvSpPr>
        <p:spPr>
          <a:xfrm>
            <a:off x="7396282" y="5326261"/>
            <a:ext cx="6584990" cy="22860"/>
          </a:xfrm>
          <a:prstGeom prst="rect">
            <a:avLst/>
          </a:prstGeom>
          <a:solidFill>
            <a:srgbClr val="C7A2AC"/>
          </a:solidFill>
          <a:ln/>
        </p:spPr>
      </p:sp>
      <p:sp>
        <p:nvSpPr>
          <p:cNvPr id="18" name="Text 16"/>
          <p:cNvSpPr/>
          <p:nvPr/>
        </p:nvSpPr>
        <p:spPr>
          <a:xfrm>
            <a:off x="7396282" y="5453063"/>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Paz y Justicia</a:t>
            </a:r>
            <a:endParaRPr lang="en-US" sz="2250" dirty="0"/>
          </a:p>
        </p:txBody>
      </p:sp>
      <p:sp>
        <p:nvSpPr>
          <p:cNvPr id="19" name="Text 17"/>
          <p:cNvSpPr/>
          <p:nvPr/>
        </p:nvSpPr>
        <p:spPr>
          <a:xfrm>
            <a:off x="7396282" y="5914787"/>
            <a:ext cx="6584990" cy="259556"/>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Sociedades pacíficas, justas e inclusivas</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9129" y="904042"/>
            <a:ext cx="8823365"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Aspectos ASG y Grupos de Interés</a:t>
            </a:r>
            <a:endParaRPr lang="en-US" sz="4550" dirty="0"/>
          </a:p>
        </p:txBody>
      </p:sp>
      <p:sp>
        <p:nvSpPr>
          <p:cNvPr id="3" name="Text 1"/>
          <p:cNvSpPr/>
          <p:nvPr/>
        </p:nvSpPr>
        <p:spPr>
          <a:xfrm>
            <a:off x="649129" y="1957626"/>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La identificación de los aspectos ASG más relevantes para los grupos de interés es crucial para las organizaciones, ya que estos elementos se traducen directamente en riesgos y oportunidades estratégicas.</a:t>
            </a:r>
            <a:endParaRPr lang="en-US" sz="1250" dirty="0"/>
          </a:p>
        </p:txBody>
      </p:sp>
      <p:sp>
        <p:nvSpPr>
          <p:cNvPr id="4" name="Text 2"/>
          <p:cNvSpPr/>
          <p:nvPr/>
        </p:nvSpPr>
        <p:spPr>
          <a:xfrm>
            <a:off x="1822371" y="3274457"/>
            <a:ext cx="2916317" cy="364450"/>
          </a:xfrm>
          <a:prstGeom prst="rect">
            <a:avLst/>
          </a:prstGeom>
          <a:noFill/>
          <a:ln/>
        </p:spPr>
        <p:txBody>
          <a:bodyPr wrap="none" lIns="0" tIns="0" rIns="0" bIns="0" rtlCol="0" anchor="t"/>
          <a:lstStyle/>
          <a:p>
            <a:pPr algn="r"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Inversores</a:t>
            </a:r>
            <a:endParaRPr lang="en-US" sz="2250" dirty="0"/>
          </a:p>
        </p:txBody>
      </p:sp>
      <p:sp>
        <p:nvSpPr>
          <p:cNvPr id="5" name="Text 3"/>
          <p:cNvSpPr/>
          <p:nvPr/>
        </p:nvSpPr>
        <p:spPr>
          <a:xfrm>
            <a:off x="649129" y="3736181"/>
            <a:ext cx="4089559" cy="519113"/>
          </a:xfrm>
          <a:prstGeom prst="rect">
            <a:avLst/>
          </a:prstGeom>
          <a:noFill/>
          <a:ln/>
        </p:spPr>
        <p:txBody>
          <a:bodyPr wrap="square" lIns="0" tIns="0" rIns="0" bIns="0" rtlCol="0" anchor="t"/>
          <a:lstStyle/>
          <a:p>
            <a:pPr algn="r" indent="0" marL="0">
              <a:lnSpc>
                <a:spcPts val="2000"/>
              </a:lnSpc>
              <a:buNone/>
            </a:pPr>
            <a:r>
              <a:rPr lang="en-US" sz="1250" dirty="0">
                <a:solidFill>
                  <a:srgbClr val="6E6666"/>
                </a:solidFill>
                <a:latin typeface="Poppins" pitchFamily="34" charset="0"/>
                <a:ea typeface="Poppins" pitchFamily="34" charset="-122"/>
                <a:cs typeface="Poppins" pitchFamily="34" charset="-120"/>
              </a:rPr>
              <a:t>Buscan rentabilidad sostenible a largo plazo y gestión responsable del riesgo</a:t>
            </a:r>
            <a:endParaRPr lang="en-US" sz="1250" dirty="0"/>
          </a:p>
        </p:txBody>
      </p:sp>
      <p:pic>
        <p:nvPicPr>
          <p:cNvPr id="6" name="Image 0" descr="preencoded.png">    </p:cNvPr>
          <p:cNvPicPr>
            <a:picLocks noChangeAspect="1"/>
          </p:cNvPicPr>
          <p:nvPr/>
        </p:nvPicPr>
        <p:blipFill>
          <a:blip r:embed="rId1"/>
          <a:stretch>
            <a:fillRect/>
          </a:stretch>
        </p:blipFill>
        <p:spPr>
          <a:xfrm>
            <a:off x="4982051" y="2659261"/>
            <a:ext cx="4666178" cy="4666178"/>
          </a:xfrm>
          <a:prstGeom prst="rect">
            <a:avLst/>
          </a:prstGeom>
        </p:spPr>
      </p:pic>
      <p:pic>
        <p:nvPicPr>
          <p:cNvPr id="7" name="Image 1" descr="preencoded.png">    </p:cNvPr>
          <p:cNvPicPr>
            <a:picLocks noChangeAspect="1"/>
          </p:cNvPicPr>
          <p:nvPr/>
        </p:nvPicPr>
        <p:blipFill>
          <a:blip r:embed="rId2"/>
          <a:stretch>
            <a:fillRect/>
          </a:stretch>
        </p:blipFill>
        <p:spPr>
          <a:xfrm>
            <a:off x="6038910" y="3685758"/>
            <a:ext cx="242768" cy="303490"/>
          </a:xfrm>
          <a:prstGeom prst="rect">
            <a:avLst/>
          </a:prstGeom>
        </p:spPr>
      </p:pic>
      <p:sp>
        <p:nvSpPr>
          <p:cNvPr id="8" name="Text 4"/>
          <p:cNvSpPr/>
          <p:nvPr/>
        </p:nvSpPr>
        <p:spPr>
          <a:xfrm>
            <a:off x="9891593" y="3274457"/>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Empleados</a:t>
            </a:r>
            <a:endParaRPr lang="en-US" sz="2250" dirty="0"/>
          </a:p>
        </p:txBody>
      </p:sp>
      <p:sp>
        <p:nvSpPr>
          <p:cNvPr id="9" name="Text 5"/>
          <p:cNvSpPr/>
          <p:nvPr/>
        </p:nvSpPr>
        <p:spPr>
          <a:xfrm>
            <a:off x="9891593" y="3736181"/>
            <a:ext cx="4089678"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Valoran condiciones laborales justas, desarrollo profesional y propósito corporativo</a:t>
            </a:r>
            <a:endParaRPr lang="en-US" sz="1250" dirty="0"/>
          </a:p>
        </p:txBody>
      </p:sp>
      <p:pic>
        <p:nvPicPr>
          <p:cNvPr id="10" name="Image 2" descr="preencoded.png">    </p:cNvPr>
          <p:cNvPicPr>
            <a:picLocks noChangeAspect="1"/>
          </p:cNvPicPr>
          <p:nvPr/>
        </p:nvPicPr>
        <p:blipFill>
          <a:blip r:embed="rId3"/>
          <a:stretch>
            <a:fillRect/>
          </a:stretch>
        </p:blipFill>
        <p:spPr>
          <a:xfrm>
            <a:off x="4982051" y="2659261"/>
            <a:ext cx="4666178" cy="4666178"/>
          </a:xfrm>
          <a:prstGeom prst="rect">
            <a:avLst/>
          </a:prstGeom>
        </p:spPr>
      </p:pic>
      <p:pic>
        <p:nvPicPr>
          <p:cNvPr id="11" name="Image 3" descr="preencoded.png">    </p:cNvPr>
          <p:cNvPicPr>
            <a:picLocks noChangeAspect="1"/>
          </p:cNvPicPr>
          <p:nvPr/>
        </p:nvPicPr>
        <p:blipFill>
          <a:blip r:embed="rId4"/>
          <a:stretch>
            <a:fillRect/>
          </a:stretch>
        </p:blipFill>
        <p:spPr>
          <a:xfrm>
            <a:off x="8348484" y="3685758"/>
            <a:ext cx="242768" cy="303490"/>
          </a:xfrm>
          <a:prstGeom prst="rect">
            <a:avLst/>
          </a:prstGeom>
        </p:spPr>
      </p:pic>
      <p:sp>
        <p:nvSpPr>
          <p:cNvPr id="12" name="Text 6"/>
          <p:cNvSpPr/>
          <p:nvPr/>
        </p:nvSpPr>
        <p:spPr>
          <a:xfrm>
            <a:off x="9891593" y="5729288"/>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Clientes</a:t>
            </a:r>
            <a:endParaRPr lang="en-US" sz="2250" dirty="0"/>
          </a:p>
        </p:txBody>
      </p:sp>
      <p:sp>
        <p:nvSpPr>
          <p:cNvPr id="13" name="Text 7"/>
          <p:cNvSpPr/>
          <p:nvPr/>
        </p:nvSpPr>
        <p:spPr>
          <a:xfrm>
            <a:off x="9891593" y="6191012"/>
            <a:ext cx="4089678"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Demandan productos responsables y transparencia en las prácticas empresariales</a:t>
            </a:r>
            <a:endParaRPr lang="en-US" sz="1250" dirty="0"/>
          </a:p>
        </p:txBody>
      </p:sp>
      <p:pic>
        <p:nvPicPr>
          <p:cNvPr id="14" name="Image 4" descr="preencoded.png">    </p:cNvPr>
          <p:cNvPicPr>
            <a:picLocks noChangeAspect="1"/>
          </p:cNvPicPr>
          <p:nvPr/>
        </p:nvPicPr>
        <p:blipFill>
          <a:blip r:embed="rId5"/>
          <a:stretch>
            <a:fillRect/>
          </a:stretch>
        </p:blipFill>
        <p:spPr>
          <a:xfrm>
            <a:off x="4982051" y="2659261"/>
            <a:ext cx="4666178" cy="4666178"/>
          </a:xfrm>
          <a:prstGeom prst="rect">
            <a:avLst/>
          </a:prstGeom>
        </p:spPr>
      </p:pic>
      <p:pic>
        <p:nvPicPr>
          <p:cNvPr id="15" name="Image 5" descr="preencoded.png">    </p:cNvPr>
          <p:cNvPicPr>
            <a:picLocks noChangeAspect="1"/>
          </p:cNvPicPr>
          <p:nvPr/>
        </p:nvPicPr>
        <p:blipFill>
          <a:blip r:embed="rId6"/>
          <a:stretch>
            <a:fillRect/>
          </a:stretch>
        </p:blipFill>
        <p:spPr>
          <a:xfrm>
            <a:off x="8348484" y="5995333"/>
            <a:ext cx="242768" cy="303490"/>
          </a:xfrm>
          <a:prstGeom prst="rect">
            <a:avLst/>
          </a:prstGeom>
        </p:spPr>
      </p:pic>
      <p:sp>
        <p:nvSpPr>
          <p:cNvPr id="16" name="Text 8"/>
          <p:cNvSpPr/>
          <p:nvPr/>
        </p:nvSpPr>
        <p:spPr>
          <a:xfrm>
            <a:off x="1822371" y="5729288"/>
            <a:ext cx="2916317" cy="364450"/>
          </a:xfrm>
          <a:prstGeom prst="rect">
            <a:avLst/>
          </a:prstGeom>
          <a:noFill/>
          <a:ln/>
        </p:spPr>
        <p:txBody>
          <a:bodyPr wrap="none" lIns="0" tIns="0" rIns="0" bIns="0" rtlCol="0" anchor="t"/>
          <a:lstStyle/>
          <a:p>
            <a:pPr algn="r"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Comunidad</a:t>
            </a:r>
            <a:endParaRPr lang="en-US" sz="2250" dirty="0"/>
          </a:p>
        </p:txBody>
      </p:sp>
      <p:sp>
        <p:nvSpPr>
          <p:cNvPr id="17" name="Text 9"/>
          <p:cNvSpPr/>
          <p:nvPr/>
        </p:nvSpPr>
        <p:spPr>
          <a:xfrm>
            <a:off x="649129" y="6191012"/>
            <a:ext cx="4089559" cy="519113"/>
          </a:xfrm>
          <a:prstGeom prst="rect">
            <a:avLst/>
          </a:prstGeom>
          <a:noFill/>
          <a:ln/>
        </p:spPr>
        <p:txBody>
          <a:bodyPr wrap="square" lIns="0" tIns="0" rIns="0" bIns="0" rtlCol="0" anchor="t"/>
          <a:lstStyle/>
          <a:p>
            <a:pPr algn="r" indent="0" marL="0">
              <a:lnSpc>
                <a:spcPts val="2000"/>
              </a:lnSpc>
              <a:buNone/>
            </a:pPr>
            <a:r>
              <a:rPr lang="en-US" sz="1250" dirty="0">
                <a:solidFill>
                  <a:srgbClr val="6E6666"/>
                </a:solidFill>
                <a:latin typeface="Poppins" pitchFamily="34" charset="0"/>
                <a:ea typeface="Poppins" pitchFamily="34" charset="-122"/>
                <a:cs typeface="Poppins" pitchFamily="34" charset="-120"/>
              </a:rPr>
              <a:t>Espera contribución positiva al desarrollo local y protección ambiental</a:t>
            </a:r>
            <a:endParaRPr lang="en-US" sz="1250" dirty="0"/>
          </a:p>
        </p:txBody>
      </p:sp>
      <p:pic>
        <p:nvPicPr>
          <p:cNvPr id="18" name="Image 6" descr="preencoded.png">    </p:cNvPr>
          <p:cNvPicPr>
            <a:picLocks noChangeAspect="1"/>
          </p:cNvPicPr>
          <p:nvPr/>
        </p:nvPicPr>
        <p:blipFill>
          <a:blip r:embed="rId7"/>
          <a:stretch>
            <a:fillRect/>
          </a:stretch>
        </p:blipFill>
        <p:spPr>
          <a:xfrm>
            <a:off x="4982051" y="2659261"/>
            <a:ext cx="4666178" cy="4666178"/>
          </a:xfrm>
          <a:prstGeom prst="rect">
            <a:avLst/>
          </a:prstGeom>
        </p:spPr>
      </p:pic>
      <p:pic>
        <p:nvPicPr>
          <p:cNvPr id="19" name="Image 7" descr="preencoded.png">    </p:cNvPr>
          <p:cNvPicPr>
            <a:picLocks noChangeAspect="1"/>
          </p:cNvPicPr>
          <p:nvPr/>
        </p:nvPicPr>
        <p:blipFill>
          <a:blip r:embed="rId8"/>
          <a:stretch>
            <a:fillRect/>
          </a:stretch>
        </p:blipFill>
        <p:spPr>
          <a:xfrm>
            <a:off x="6038910" y="5995333"/>
            <a:ext cx="242768" cy="3034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9129" y="1882854"/>
            <a:ext cx="7740967"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Riesgos y Oportunidades ASG</a:t>
            </a:r>
            <a:endParaRPr lang="en-US" sz="4550" dirty="0"/>
          </a:p>
        </p:txBody>
      </p:sp>
      <p:sp>
        <p:nvSpPr>
          <p:cNvPr id="4" name="Text 1"/>
          <p:cNvSpPr/>
          <p:nvPr/>
        </p:nvSpPr>
        <p:spPr>
          <a:xfrm>
            <a:off x="649129" y="2855238"/>
            <a:ext cx="7845743" cy="778669"/>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Los aspectos ambientales, sociales y de gobernanza generan tanto riesgos que deben mitigarse como oportunidades estratégicas que pueden aprovecharse para crear valor sostenible.</a:t>
            </a:r>
            <a:endParaRPr lang="en-US" sz="1250" dirty="0"/>
          </a:p>
        </p:txBody>
      </p:sp>
      <p:sp>
        <p:nvSpPr>
          <p:cNvPr id="5" name="Text 2"/>
          <p:cNvSpPr/>
          <p:nvPr/>
        </p:nvSpPr>
        <p:spPr>
          <a:xfrm>
            <a:off x="649129" y="3978712"/>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787878"/>
                </a:solidFill>
                <a:latin typeface="Baskervville" pitchFamily="34" charset="0"/>
                <a:ea typeface="Baskervville" pitchFamily="34" charset="-122"/>
                <a:cs typeface="Baskervville" pitchFamily="34" charset="-120"/>
              </a:rPr>
              <a:t>Riesgos ASG</a:t>
            </a:r>
            <a:endParaRPr lang="en-US" sz="2250" dirty="0"/>
          </a:p>
        </p:txBody>
      </p:sp>
      <p:sp>
        <p:nvSpPr>
          <p:cNvPr id="6" name="Text 3"/>
          <p:cNvSpPr/>
          <p:nvPr/>
        </p:nvSpPr>
        <p:spPr>
          <a:xfrm>
            <a:off x="649129" y="4505444"/>
            <a:ext cx="3724870" cy="519113"/>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6E6666"/>
                </a:solidFill>
                <a:latin typeface="Poppins" pitchFamily="34" charset="0"/>
                <a:ea typeface="Poppins" pitchFamily="34" charset="-122"/>
                <a:cs typeface="Poppins" pitchFamily="34" charset="-120"/>
              </a:rPr>
              <a:t>Daño reputacional por prácticas no sostenibles</a:t>
            </a:r>
            <a:endParaRPr lang="en-US" sz="1250" dirty="0"/>
          </a:p>
        </p:txBody>
      </p:sp>
      <p:sp>
        <p:nvSpPr>
          <p:cNvPr id="7" name="Text 4"/>
          <p:cNvSpPr/>
          <p:nvPr/>
        </p:nvSpPr>
        <p:spPr>
          <a:xfrm>
            <a:off x="649129" y="5081349"/>
            <a:ext cx="3724870" cy="259556"/>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6E6666"/>
                </a:solidFill>
                <a:latin typeface="Poppins" pitchFamily="34" charset="0"/>
                <a:ea typeface="Poppins" pitchFamily="34" charset="-122"/>
                <a:cs typeface="Poppins" pitchFamily="34" charset="-120"/>
              </a:rPr>
              <a:t>Sanciones regulatorias y multas</a:t>
            </a:r>
            <a:endParaRPr lang="en-US" sz="1250" dirty="0"/>
          </a:p>
        </p:txBody>
      </p:sp>
      <p:sp>
        <p:nvSpPr>
          <p:cNvPr id="8" name="Text 5"/>
          <p:cNvSpPr/>
          <p:nvPr/>
        </p:nvSpPr>
        <p:spPr>
          <a:xfrm>
            <a:off x="649129" y="5397698"/>
            <a:ext cx="3724870" cy="259556"/>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6E6666"/>
                </a:solidFill>
                <a:latin typeface="Poppins" pitchFamily="34" charset="0"/>
                <a:ea typeface="Poppins" pitchFamily="34" charset="-122"/>
                <a:cs typeface="Poppins" pitchFamily="34" charset="-120"/>
              </a:rPr>
              <a:t>Pérdida de acceso a financiación</a:t>
            </a:r>
            <a:endParaRPr lang="en-US" sz="1250" dirty="0"/>
          </a:p>
        </p:txBody>
      </p:sp>
      <p:sp>
        <p:nvSpPr>
          <p:cNvPr id="9" name="Text 6"/>
          <p:cNvSpPr/>
          <p:nvPr/>
        </p:nvSpPr>
        <p:spPr>
          <a:xfrm>
            <a:off x="649129" y="5714048"/>
            <a:ext cx="3724870" cy="259556"/>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6E6666"/>
                </a:solidFill>
                <a:latin typeface="Poppins" pitchFamily="34" charset="0"/>
                <a:ea typeface="Poppins" pitchFamily="34" charset="-122"/>
                <a:cs typeface="Poppins" pitchFamily="34" charset="-120"/>
              </a:rPr>
              <a:t>Disrupciones operacionales</a:t>
            </a:r>
            <a:endParaRPr lang="en-US" sz="1250" dirty="0"/>
          </a:p>
        </p:txBody>
      </p:sp>
      <p:sp>
        <p:nvSpPr>
          <p:cNvPr id="10" name="Text 7"/>
          <p:cNvSpPr/>
          <p:nvPr/>
        </p:nvSpPr>
        <p:spPr>
          <a:xfrm>
            <a:off x="649129" y="6030397"/>
            <a:ext cx="3724870" cy="259556"/>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6E6666"/>
                </a:solidFill>
                <a:latin typeface="Poppins" pitchFamily="34" charset="0"/>
                <a:ea typeface="Poppins" pitchFamily="34" charset="-122"/>
                <a:cs typeface="Poppins" pitchFamily="34" charset="-120"/>
              </a:rPr>
              <a:t>Pérdida de talento y clientes</a:t>
            </a:r>
            <a:endParaRPr lang="en-US" sz="1250" dirty="0"/>
          </a:p>
        </p:txBody>
      </p:sp>
      <p:sp>
        <p:nvSpPr>
          <p:cNvPr id="11" name="Text 8"/>
          <p:cNvSpPr/>
          <p:nvPr/>
        </p:nvSpPr>
        <p:spPr>
          <a:xfrm>
            <a:off x="4777621" y="3978712"/>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787878"/>
                </a:solidFill>
                <a:latin typeface="Baskervville" pitchFamily="34" charset="0"/>
                <a:ea typeface="Baskervville" pitchFamily="34" charset="-122"/>
                <a:cs typeface="Baskervville" pitchFamily="34" charset="-120"/>
              </a:rPr>
              <a:t>Oportunidades ASG</a:t>
            </a:r>
            <a:endParaRPr lang="en-US" sz="2250" dirty="0"/>
          </a:p>
        </p:txBody>
      </p:sp>
      <p:sp>
        <p:nvSpPr>
          <p:cNvPr id="12" name="Text 9"/>
          <p:cNvSpPr/>
          <p:nvPr/>
        </p:nvSpPr>
        <p:spPr>
          <a:xfrm>
            <a:off x="4777621" y="4505444"/>
            <a:ext cx="3724870" cy="259556"/>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6E6666"/>
                </a:solidFill>
                <a:latin typeface="Poppins" pitchFamily="34" charset="0"/>
                <a:ea typeface="Poppins" pitchFamily="34" charset="-122"/>
                <a:cs typeface="Poppins" pitchFamily="34" charset="-120"/>
              </a:rPr>
              <a:t>Acceso a nuevos mercados y segmentos</a:t>
            </a:r>
            <a:endParaRPr lang="en-US" sz="1250" dirty="0"/>
          </a:p>
        </p:txBody>
      </p:sp>
      <p:sp>
        <p:nvSpPr>
          <p:cNvPr id="13" name="Text 10"/>
          <p:cNvSpPr/>
          <p:nvPr/>
        </p:nvSpPr>
        <p:spPr>
          <a:xfrm>
            <a:off x="4777621" y="4821793"/>
            <a:ext cx="3724870" cy="259556"/>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6E6666"/>
                </a:solidFill>
                <a:latin typeface="Poppins" pitchFamily="34" charset="0"/>
                <a:ea typeface="Poppins" pitchFamily="34" charset="-122"/>
                <a:cs typeface="Poppins" pitchFamily="34" charset="-120"/>
              </a:rPr>
              <a:t>Reducción de costes operativos</a:t>
            </a:r>
            <a:endParaRPr lang="en-US" sz="1250" dirty="0"/>
          </a:p>
        </p:txBody>
      </p:sp>
      <p:sp>
        <p:nvSpPr>
          <p:cNvPr id="14" name="Text 11"/>
          <p:cNvSpPr/>
          <p:nvPr/>
        </p:nvSpPr>
        <p:spPr>
          <a:xfrm>
            <a:off x="4777621" y="5138142"/>
            <a:ext cx="3724870" cy="259556"/>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6E6666"/>
                </a:solidFill>
                <a:latin typeface="Poppins" pitchFamily="34" charset="0"/>
                <a:ea typeface="Poppins" pitchFamily="34" charset="-122"/>
                <a:cs typeface="Poppins" pitchFamily="34" charset="-120"/>
              </a:rPr>
              <a:t>Mejora de la reputación corporativa</a:t>
            </a:r>
            <a:endParaRPr lang="en-US" sz="1250" dirty="0"/>
          </a:p>
        </p:txBody>
      </p:sp>
      <p:sp>
        <p:nvSpPr>
          <p:cNvPr id="15" name="Text 12"/>
          <p:cNvSpPr/>
          <p:nvPr/>
        </p:nvSpPr>
        <p:spPr>
          <a:xfrm>
            <a:off x="4777621" y="5454491"/>
            <a:ext cx="3724870" cy="259556"/>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6E6666"/>
                </a:solidFill>
                <a:latin typeface="Poppins" pitchFamily="34" charset="0"/>
                <a:ea typeface="Poppins" pitchFamily="34" charset="-122"/>
                <a:cs typeface="Poppins" pitchFamily="34" charset="-120"/>
              </a:rPr>
              <a:t>Atracción de inversión sostenible</a:t>
            </a:r>
            <a:endParaRPr lang="en-US" sz="1250" dirty="0"/>
          </a:p>
        </p:txBody>
      </p:sp>
      <p:sp>
        <p:nvSpPr>
          <p:cNvPr id="16" name="Text 13"/>
          <p:cNvSpPr/>
          <p:nvPr/>
        </p:nvSpPr>
        <p:spPr>
          <a:xfrm>
            <a:off x="4777621" y="5770840"/>
            <a:ext cx="3724870" cy="259556"/>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6E6666"/>
                </a:solidFill>
                <a:latin typeface="Poppins" pitchFamily="34" charset="0"/>
                <a:ea typeface="Poppins" pitchFamily="34" charset="-122"/>
                <a:cs typeface="Poppins" pitchFamily="34" charset="-120"/>
              </a:rPr>
              <a:t>Innovación en productos y servicios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9129" y="1318022"/>
            <a:ext cx="10916364" cy="729020"/>
          </a:xfrm>
          <a:prstGeom prst="rect">
            <a:avLst/>
          </a:prstGeom>
          <a:noFill/>
          <a:ln/>
        </p:spPr>
        <p:txBody>
          <a:bodyPr wrap="non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Estándares de Métricas para Sostenibilidad</a:t>
            </a:r>
            <a:endParaRPr lang="en-US" sz="4550" dirty="0"/>
          </a:p>
        </p:txBody>
      </p:sp>
      <p:sp>
        <p:nvSpPr>
          <p:cNvPr id="3" name="Text 1"/>
          <p:cNvSpPr/>
          <p:nvPr/>
        </p:nvSpPr>
        <p:spPr>
          <a:xfrm>
            <a:off x="649129" y="2371606"/>
            <a:ext cx="133321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Los principales estándares de métricas proporcionan marcos estructurados para evaluar el desempeño en sostenibilidad y facilitar la rendición de cuentas según la legislación vigente y las regulaciones en desarrollo.</a:t>
            </a:r>
            <a:endParaRPr lang="en-US" sz="1250" dirty="0"/>
          </a:p>
        </p:txBody>
      </p:sp>
      <p:sp>
        <p:nvSpPr>
          <p:cNvPr id="4" name="Shape 2"/>
          <p:cNvSpPr/>
          <p:nvPr/>
        </p:nvSpPr>
        <p:spPr>
          <a:xfrm>
            <a:off x="649129" y="3073241"/>
            <a:ext cx="6584871" cy="1837968"/>
          </a:xfrm>
          <a:prstGeom prst="roundRect">
            <a:avLst>
              <a:gd name="adj" fmla="val 13246"/>
            </a:avLst>
          </a:prstGeom>
          <a:solidFill>
            <a:srgbClr val="FFFFFF"/>
          </a:solidFill>
          <a:ln w="22860">
            <a:solidFill>
              <a:srgbClr val="D2C5C9"/>
            </a:solidFill>
            <a:prstDash val="solid"/>
          </a:ln>
        </p:spPr>
      </p:sp>
      <p:sp>
        <p:nvSpPr>
          <p:cNvPr id="5" name="Shape 3"/>
          <p:cNvSpPr/>
          <p:nvPr/>
        </p:nvSpPr>
        <p:spPr>
          <a:xfrm>
            <a:off x="671989" y="3096101"/>
            <a:ext cx="6539151" cy="486847"/>
          </a:xfrm>
          <a:prstGeom prst="roundRect">
            <a:avLst>
              <a:gd name="adj" fmla="val 44372"/>
            </a:avLst>
          </a:prstGeom>
          <a:solidFill>
            <a:srgbClr val="ECDFE3"/>
          </a:solidFill>
          <a:ln/>
        </p:spPr>
      </p:sp>
      <p:pic>
        <p:nvPicPr>
          <p:cNvPr id="6" name="Image 0" descr="preencoded.png">    </p:cNvPr>
          <p:cNvPicPr>
            <a:picLocks noChangeAspect="1"/>
          </p:cNvPicPr>
          <p:nvPr/>
        </p:nvPicPr>
        <p:blipFill>
          <a:blip r:embed="rId1"/>
          <a:stretch>
            <a:fillRect/>
          </a:stretch>
        </p:blipFill>
        <p:spPr>
          <a:xfrm>
            <a:off x="3819882" y="3187422"/>
            <a:ext cx="243364" cy="304205"/>
          </a:xfrm>
          <a:prstGeom prst="rect">
            <a:avLst/>
          </a:prstGeom>
        </p:spPr>
      </p:pic>
      <p:sp>
        <p:nvSpPr>
          <p:cNvPr id="7" name="Text 4"/>
          <p:cNvSpPr/>
          <p:nvPr/>
        </p:nvSpPr>
        <p:spPr>
          <a:xfrm>
            <a:off x="834271" y="3745230"/>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GRI Standards</a:t>
            </a:r>
            <a:endParaRPr lang="en-US" sz="2250" dirty="0"/>
          </a:p>
        </p:txBody>
      </p:sp>
      <p:sp>
        <p:nvSpPr>
          <p:cNvPr id="8" name="Text 5"/>
          <p:cNvSpPr/>
          <p:nvPr/>
        </p:nvSpPr>
        <p:spPr>
          <a:xfrm>
            <a:off x="834271" y="4206954"/>
            <a:ext cx="6214586"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Marco global más utilizado para informes de sostenibilidad, proporcionando estándares universales</a:t>
            </a:r>
            <a:endParaRPr lang="en-US" sz="1250" dirty="0"/>
          </a:p>
        </p:txBody>
      </p:sp>
      <p:sp>
        <p:nvSpPr>
          <p:cNvPr id="9" name="Shape 6"/>
          <p:cNvSpPr/>
          <p:nvPr/>
        </p:nvSpPr>
        <p:spPr>
          <a:xfrm>
            <a:off x="7396282" y="3073241"/>
            <a:ext cx="6584990" cy="1837968"/>
          </a:xfrm>
          <a:prstGeom prst="roundRect">
            <a:avLst>
              <a:gd name="adj" fmla="val 13246"/>
            </a:avLst>
          </a:prstGeom>
          <a:solidFill>
            <a:srgbClr val="FFFFFF"/>
          </a:solidFill>
          <a:ln w="22860">
            <a:solidFill>
              <a:srgbClr val="D2C5C9"/>
            </a:solidFill>
            <a:prstDash val="solid"/>
          </a:ln>
        </p:spPr>
      </p:sp>
      <p:sp>
        <p:nvSpPr>
          <p:cNvPr id="10" name="Shape 7"/>
          <p:cNvSpPr/>
          <p:nvPr/>
        </p:nvSpPr>
        <p:spPr>
          <a:xfrm>
            <a:off x="7419142" y="3096101"/>
            <a:ext cx="6539270" cy="486847"/>
          </a:xfrm>
          <a:prstGeom prst="roundRect">
            <a:avLst>
              <a:gd name="adj" fmla="val 44372"/>
            </a:avLst>
          </a:prstGeom>
          <a:solidFill>
            <a:srgbClr val="ECDFE3"/>
          </a:solidFill>
          <a:ln/>
        </p:spPr>
      </p:sp>
      <p:pic>
        <p:nvPicPr>
          <p:cNvPr id="11" name="Image 1" descr="preencoded.png">    </p:cNvPr>
          <p:cNvPicPr>
            <a:picLocks noChangeAspect="1"/>
          </p:cNvPicPr>
          <p:nvPr/>
        </p:nvPicPr>
        <p:blipFill>
          <a:blip r:embed="rId2"/>
          <a:stretch>
            <a:fillRect/>
          </a:stretch>
        </p:blipFill>
        <p:spPr>
          <a:xfrm>
            <a:off x="10567035" y="3187422"/>
            <a:ext cx="243364" cy="304205"/>
          </a:xfrm>
          <a:prstGeom prst="rect">
            <a:avLst/>
          </a:prstGeom>
        </p:spPr>
      </p:pic>
      <p:sp>
        <p:nvSpPr>
          <p:cNvPr id="12" name="Text 8"/>
          <p:cNvSpPr/>
          <p:nvPr/>
        </p:nvSpPr>
        <p:spPr>
          <a:xfrm>
            <a:off x="7581424" y="3745230"/>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SASB Standards</a:t>
            </a:r>
            <a:endParaRPr lang="en-US" sz="2250" dirty="0"/>
          </a:p>
        </p:txBody>
      </p:sp>
      <p:sp>
        <p:nvSpPr>
          <p:cNvPr id="13" name="Text 9"/>
          <p:cNvSpPr/>
          <p:nvPr/>
        </p:nvSpPr>
        <p:spPr>
          <a:xfrm>
            <a:off x="7581424" y="4206954"/>
            <a:ext cx="6214705"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Estándares específicos por industria que identifican temas financieramente materiales</a:t>
            </a:r>
            <a:endParaRPr lang="en-US" sz="1250" dirty="0"/>
          </a:p>
        </p:txBody>
      </p:sp>
      <p:sp>
        <p:nvSpPr>
          <p:cNvPr id="14" name="Shape 10"/>
          <p:cNvSpPr/>
          <p:nvPr/>
        </p:nvSpPr>
        <p:spPr>
          <a:xfrm>
            <a:off x="649129" y="5073491"/>
            <a:ext cx="6584871" cy="1837968"/>
          </a:xfrm>
          <a:prstGeom prst="roundRect">
            <a:avLst>
              <a:gd name="adj" fmla="val 13246"/>
            </a:avLst>
          </a:prstGeom>
          <a:solidFill>
            <a:srgbClr val="FFFFFF"/>
          </a:solidFill>
          <a:ln w="22860">
            <a:solidFill>
              <a:srgbClr val="D2C5C9"/>
            </a:solidFill>
            <a:prstDash val="solid"/>
          </a:ln>
        </p:spPr>
      </p:sp>
      <p:sp>
        <p:nvSpPr>
          <p:cNvPr id="15" name="Shape 11"/>
          <p:cNvSpPr/>
          <p:nvPr/>
        </p:nvSpPr>
        <p:spPr>
          <a:xfrm>
            <a:off x="671989" y="5096351"/>
            <a:ext cx="6539151" cy="486847"/>
          </a:xfrm>
          <a:prstGeom prst="roundRect">
            <a:avLst>
              <a:gd name="adj" fmla="val 44372"/>
            </a:avLst>
          </a:prstGeom>
          <a:solidFill>
            <a:srgbClr val="ECDFE3"/>
          </a:solidFill>
          <a:ln/>
        </p:spPr>
      </p:sp>
      <p:pic>
        <p:nvPicPr>
          <p:cNvPr id="16" name="Image 2" descr="preencoded.png">    </p:cNvPr>
          <p:cNvPicPr>
            <a:picLocks noChangeAspect="1"/>
          </p:cNvPicPr>
          <p:nvPr/>
        </p:nvPicPr>
        <p:blipFill>
          <a:blip r:embed="rId3"/>
          <a:stretch>
            <a:fillRect/>
          </a:stretch>
        </p:blipFill>
        <p:spPr>
          <a:xfrm>
            <a:off x="3819882" y="5187672"/>
            <a:ext cx="243364" cy="304205"/>
          </a:xfrm>
          <a:prstGeom prst="rect">
            <a:avLst/>
          </a:prstGeom>
        </p:spPr>
      </p:pic>
      <p:sp>
        <p:nvSpPr>
          <p:cNvPr id="17" name="Text 12"/>
          <p:cNvSpPr/>
          <p:nvPr/>
        </p:nvSpPr>
        <p:spPr>
          <a:xfrm>
            <a:off x="834271" y="5745480"/>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TCFD Framework</a:t>
            </a:r>
            <a:endParaRPr lang="en-US" sz="2250" dirty="0"/>
          </a:p>
        </p:txBody>
      </p:sp>
      <p:sp>
        <p:nvSpPr>
          <p:cNvPr id="18" name="Text 13"/>
          <p:cNvSpPr/>
          <p:nvPr/>
        </p:nvSpPr>
        <p:spPr>
          <a:xfrm>
            <a:off x="834271" y="6207204"/>
            <a:ext cx="6214586"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Recomendaciones para divulgación de información financiera relacionada con el clima</a:t>
            </a:r>
            <a:endParaRPr lang="en-US" sz="1250" dirty="0"/>
          </a:p>
        </p:txBody>
      </p:sp>
      <p:sp>
        <p:nvSpPr>
          <p:cNvPr id="19" name="Shape 14"/>
          <p:cNvSpPr/>
          <p:nvPr/>
        </p:nvSpPr>
        <p:spPr>
          <a:xfrm>
            <a:off x="7396282" y="5073491"/>
            <a:ext cx="6584990" cy="1837968"/>
          </a:xfrm>
          <a:prstGeom prst="roundRect">
            <a:avLst>
              <a:gd name="adj" fmla="val 13246"/>
            </a:avLst>
          </a:prstGeom>
          <a:solidFill>
            <a:srgbClr val="FFFFFF"/>
          </a:solidFill>
          <a:ln w="22860">
            <a:solidFill>
              <a:srgbClr val="D2C5C9"/>
            </a:solidFill>
            <a:prstDash val="solid"/>
          </a:ln>
        </p:spPr>
      </p:sp>
      <p:sp>
        <p:nvSpPr>
          <p:cNvPr id="20" name="Shape 15"/>
          <p:cNvSpPr/>
          <p:nvPr/>
        </p:nvSpPr>
        <p:spPr>
          <a:xfrm>
            <a:off x="7419142" y="5096351"/>
            <a:ext cx="6539270" cy="486847"/>
          </a:xfrm>
          <a:prstGeom prst="roundRect">
            <a:avLst>
              <a:gd name="adj" fmla="val 44372"/>
            </a:avLst>
          </a:prstGeom>
          <a:solidFill>
            <a:srgbClr val="ECDFE3"/>
          </a:solidFill>
          <a:ln/>
        </p:spPr>
      </p:sp>
      <p:pic>
        <p:nvPicPr>
          <p:cNvPr id="21" name="Image 3" descr="preencoded.png">    </p:cNvPr>
          <p:cNvPicPr>
            <a:picLocks noChangeAspect="1"/>
          </p:cNvPicPr>
          <p:nvPr/>
        </p:nvPicPr>
        <p:blipFill>
          <a:blip r:embed="rId4"/>
          <a:stretch>
            <a:fillRect/>
          </a:stretch>
        </p:blipFill>
        <p:spPr>
          <a:xfrm>
            <a:off x="10567035" y="5187672"/>
            <a:ext cx="243364" cy="304205"/>
          </a:xfrm>
          <a:prstGeom prst="rect">
            <a:avLst/>
          </a:prstGeom>
        </p:spPr>
      </p:pic>
      <p:sp>
        <p:nvSpPr>
          <p:cNvPr id="22" name="Text 16"/>
          <p:cNvSpPr/>
          <p:nvPr/>
        </p:nvSpPr>
        <p:spPr>
          <a:xfrm>
            <a:off x="7581424" y="5745480"/>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IIRC Framework</a:t>
            </a:r>
            <a:endParaRPr lang="en-US" sz="2250" dirty="0"/>
          </a:p>
        </p:txBody>
      </p:sp>
      <p:sp>
        <p:nvSpPr>
          <p:cNvPr id="23" name="Text 17"/>
          <p:cNvSpPr/>
          <p:nvPr/>
        </p:nvSpPr>
        <p:spPr>
          <a:xfrm>
            <a:off x="7581424" y="6207204"/>
            <a:ext cx="6214705"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Marco para informes integrados que conecta estrategia, gobernanza y desempeño</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9129" y="872371"/>
            <a:ext cx="7845743" cy="1458039"/>
          </a:xfrm>
          <a:prstGeom prst="rect">
            <a:avLst/>
          </a:prstGeom>
          <a:noFill/>
          <a:ln/>
        </p:spPr>
        <p:txBody>
          <a:bodyPr wrap="square" lIns="0" tIns="0" rIns="0" bIns="0" rtlCol="0" anchor="t"/>
          <a:lstStyle/>
          <a:p>
            <a:pPr algn="l" indent="0" marL="0">
              <a:lnSpc>
                <a:spcPts val="5700"/>
              </a:lnSpc>
              <a:buNone/>
            </a:pPr>
            <a:r>
              <a:rPr lang="en-US" sz="4550" dirty="0">
                <a:solidFill>
                  <a:srgbClr val="787878"/>
                </a:solidFill>
                <a:latin typeface="Baskervville" pitchFamily="34" charset="0"/>
                <a:ea typeface="Baskervville" pitchFamily="34" charset="-122"/>
                <a:cs typeface="Baskervville" pitchFamily="34" charset="-120"/>
              </a:rPr>
              <a:t>Legislación y Regulaciones Futuras</a:t>
            </a:r>
            <a:endParaRPr lang="en-US" sz="4550" dirty="0"/>
          </a:p>
        </p:txBody>
      </p:sp>
      <p:sp>
        <p:nvSpPr>
          <p:cNvPr id="4" name="Text 1"/>
          <p:cNvSpPr/>
          <p:nvPr/>
        </p:nvSpPr>
        <p:spPr>
          <a:xfrm>
            <a:off x="649129" y="2573774"/>
            <a:ext cx="7845743" cy="519113"/>
          </a:xfrm>
          <a:prstGeom prst="rect">
            <a:avLst/>
          </a:prstGeom>
          <a:noFill/>
          <a:ln/>
        </p:spPr>
        <p:txBody>
          <a:bodyPr wrap="squar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El panorama regulatorio en sostenibilidad está evolucionando rápidamente, con nuevas normativas que exigen mayor transparencia y rendición de cuentas en aspectos ASG.</a:t>
            </a:r>
            <a:endParaRPr lang="en-US" sz="1250" dirty="0"/>
          </a:p>
        </p:txBody>
      </p:sp>
      <p:sp>
        <p:nvSpPr>
          <p:cNvPr id="5" name="Shape 2"/>
          <p:cNvSpPr/>
          <p:nvPr/>
        </p:nvSpPr>
        <p:spPr>
          <a:xfrm>
            <a:off x="831652" y="3275409"/>
            <a:ext cx="22860" cy="4081701"/>
          </a:xfrm>
          <a:prstGeom prst="roundRect">
            <a:avLst>
              <a:gd name="adj" fmla="val 1064976"/>
            </a:avLst>
          </a:prstGeom>
          <a:solidFill>
            <a:srgbClr val="D2C5C9"/>
          </a:solidFill>
          <a:ln/>
        </p:spPr>
      </p:sp>
      <p:sp>
        <p:nvSpPr>
          <p:cNvPr id="6" name="Shape 3"/>
          <p:cNvSpPr/>
          <p:nvPr/>
        </p:nvSpPr>
        <p:spPr>
          <a:xfrm>
            <a:off x="991374" y="3446502"/>
            <a:ext cx="486847" cy="22860"/>
          </a:xfrm>
          <a:prstGeom prst="roundRect">
            <a:avLst>
              <a:gd name="adj" fmla="val 1064976"/>
            </a:avLst>
          </a:prstGeom>
          <a:solidFill>
            <a:srgbClr val="D2C5C9"/>
          </a:solidFill>
          <a:ln/>
        </p:spPr>
      </p:sp>
      <p:sp>
        <p:nvSpPr>
          <p:cNvPr id="7" name="Shape 4"/>
          <p:cNvSpPr/>
          <p:nvPr/>
        </p:nvSpPr>
        <p:spPr>
          <a:xfrm>
            <a:off x="649069" y="3275409"/>
            <a:ext cx="365165" cy="365165"/>
          </a:xfrm>
          <a:prstGeom prst="roundRect">
            <a:avLst>
              <a:gd name="adj" fmla="val 66669"/>
            </a:avLst>
          </a:prstGeom>
          <a:solidFill>
            <a:srgbClr val="ECDFE3"/>
          </a:solidFill>
          <a:ln/>
        </p:spPr>
      </p:sp>
      <p:sp>
        <p:nvSpPr>
          <p:cNvPr id="8" name="Text 5"/>
          <p:cNvSpPr/>
          <p:nvPr/>
        </p:nvSpPr>
        <p:spPr>
          <a:xfrm>
            <a:off x="656630" y="3239214"/>
            <a:ext cx="349925" cy="437436"/>
          </a:xfrm>
          <a:prstGeom prst="rect">
            <a:avLst/>
          </a:prstGeom>
          <a:noFill/>
          <a:ln/>
        </p:spPr>
        <p:txBody>
          <a:bodyPr wrap="none" lIns="0" tIns="0" rIns="0" bIns="0" rtlCol="0" anchor="t"/>
          <a:lstStyle/>
          <a:p>
            <a:pPr algn="ctr" indent="0" marL="0">
              <a:lnSpc>
                <a:spcPts val="2750"/>
              </a:lnSpc>
              <a:buNone/>
            </a:pPr>
            <a:r>
              <a:rPr lang="en-US" sz="2750" dirty="0">
                <a:solidFill>
                  <a:srgbClr val="000000"/>
                </a:solidFill>
                <a:latin typeface="Baskervville" pitchFamily="34" charset="0"/>
                <a:ea typeface="Baskervville" pitchFamily="34" charset="-122"/>
                <a:cs typeface="Baskervville" pitchFamily="34" charset="-120"/>
              </a:rPr>
              <a:t>1</a:t>
            </a:r>
            <a:endParaRPr lang="en-US" sz="2750" dirty="0"/>
          </a:p>
        </p:txBody>
      </p:sp>
      <p:sp>
        <p:nvSpPr>
          <p:cNvPr id="9" name="Text 6"/>
          <p:cNvSpPr/>
          <p:nvPr/>
        </p:nvSpPr>
        <p:spPr>
          <a:xfrm>
            <a:off x="1643182" y="3331131"/>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Directiva CSRD (UE)</a:t>
            </a:r>
            <a:endParaRPr lang="en-US" sz="2250" dirty="0"/>
          </a:p>
        </p:txBody>
      </p:sp>
      <p:sp>
        <p:nvSpPr>
          <p:cNvPr id="10" name="Text 7"/>
          <p:cNvSpPr/>
          <p:nvPr/>
        </p:nvSpPr>
        <p:spPr>
          <a:xfrm>
            <a:off x="1643182" y="3792855"/>
            <a:ext cx="6851690" cy="259556"/>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Nuevos requisitos de reporting de sostenibilidad para empresas europeas</a:t>
            </a:r>
            <a:endParaRPr lang="en-US" sz="1250" dirty="0"/>
          </a:p>
        </p:txBody>
      </p:sp>
      <p:sp>
        <p:nvSpPr>
          <p:cNvPr id="11" name="Shape 8"/>
          <p:cNvSpPr/>
          <p:nvPr/>
        </p:nvSpPr>
        <p:spPr>
          <a:xfrm>
            <a:off x="991374" y="4548068"/>
            <a:ext cx="486847" cy="22860"/>
          </a:xfrm>
          <a:prstGeom prst="roundRect">
            <a:avLst>
              <a:gd name="adj" fmla="val 1064976"/>
            </a:avLst>
          </a:prstGeom>
          <a:solidFill>
            <a:srgbClr val="D2C5C9"/>
          </a:solidFill>
          <a:ln/>
        </p:spPr>
      </p:sp>
      <p:sp>
        <p:nvSpPr>
          <p:cNvPr id="12" name="Shape 9"/>
          <p:cNvSpPr/>
          <p:nvPr/>
        </p:nvSpPr>
        <p:spPr>
          <a:xfrm>
            <a:off x="649069" y="4376976"/>
            <a:ext cx="365165" cy="365165"/>
          </a:xfrm>
          <a:prstGeom prst="roundRect">
            <a:avLst>
              <a:gd name="adj" fmla="val 66669"/>
            </a:avLst>
          </a:prstGeom>
          <a:solidFill>
            <a:srgbClr val="ECDFE3"/>
          </a:solidFill>
          <a:ln/>
        </p:spPr>
      </p:sp>
      <p:sp>
        <p:nvSpPr>
          <p:cNvPr id="13" name="Text 10"/>
          <p:cNvSpPr/>
          <p:nvPr/>
        </p:nvSpPr>
        <p:spPr>
          <a:xfrm>
            <a:off x="656630" y="4340781"/>
            <a:ext cx="349925" cy="437436"/>
          </a:xfrm>
          <a:prstGeom prst="rect">
            <a:avLst/>
          </a:prstGeom>
          <a:noFill/>
          <a:ln/>
        </p:spPr>
        <p:txBody>
          <a:bodyPr wrap="none" lIns="0" tIns="0" rIns="0" bIns="0" rtlCol="0" anchor="t"/>
          <a:lstStyle/>
          <a:p>
            <a:pPr algn="ctr" indent="0" marL="0">
              <a:lnSpc>
                <a:spcPts val="2750"/>
              </a:lnSpc>
              <a:buNone/>
            </a:pPr>
            <a:r>
              <a:rPr lang="en-US" sz="2750" dirty="0">
                <a:solidFill>
                  <a:srgbClr val="000000"/>
                </a:solidFill>
                <a:latin typeface="Baskervville" pitchFamily="34" charset="0"/>
                <a:ea typeface="Baskervville" pitchFamily="34" charset="-122"/>
                <a:cs typeface="Baskervville" pitchFamily="34" charset="-120"/>
              </a:rPr>
              <a:t>2</a:t>
            </a:r>
            <a:endParaRPr lang="en-US" sz="2750" dirty="0"/>
          </a:p>
        </p:txBody>
      </p:sp>
      <p:sp>
        <p:nvSpPr>
          <p:cNvPr id="14" name="Text 11"/>
          <p:cNvSpPr/>
          <p:nvPr/>
        </p:nvSpPr>
        <p:spPr>
          <a:xfrm>
            <a:off x="1643182" y="4432697"/>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Taxonomía Europea</a:t>
            </a:r>
            <a:endParaRPr lang="en-US" sz="2250" dirty="0"/>
          </a:p>
        </p:txBody>
      </p:sp>
      <p:sp>
        <p:nvSpPr>
          <p:cNvPr id="15" name="Text 12"/>
          <p:cNvSpPr/>
          <p:nvPr/>
        </p:nvSpPr>
        <p:spPr>
          <a:xfrm>
            <a:off x="1643182" y="4894421"/>
            <a:ext cx="6851690" cy="259556"/>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Clasificación de actividades económicas ambientalmente sostenibles</a:t>
            </a:r>
            <a:endParaRPr lang="en-US" sz="1250" dirty="0"/>
          </a:p>
        </p:txBody>
      </p:sp>
      <p:sp>
        <p:nvSpPr>
          <p:cNvPr id="16" name="Shape 13"/>
          <p:cNvSpPr/>
          <p:nvPr/>
        </p:nvSpPr>
        <p:spPr>
          <a:xfrm>
            <a:off x="991374" y="5649635"/>
            <a:ext cx="486847" cy="22860"/>
          </a:xfrm>
          <a:prstGeom prst="roundRect">
            <a:avLst>
              <a:gd name="adj" fmla="val 1064976"/>
            </a:avLst>
          </a:prstGeom>
          <a:solidFill>
            <a:srgbClr val="D2C5C9"/>
          </a:solidFill>
          <a:ln/>
        </p:spPr>
      </p:sp>
      <p:sp>
        <p:nvSpPr>
          <p:cNvPr id="17" name="Shape 14"/>
          <p:cNvSpPr/>
          <p:nvPr/>
        </p:nvSpPr>
        <p:spPr>
          <a:xfrm>
            <a:off x="649069" y="5478542"/>
            <a:ext cx="365165" cy="365165"/>
          </a:xfrm>
          <a:prstGeom prst="roundRect">
            <a:avLst>
              <a:gd name="adj" fmla="val 66669"/>
            </a:avLst>
          </a:prstGeom>
          <a:solidFill>
            <a:srgbClr val="ECDFE3"/>
          </a:solidFill>
          <a:ln/>
        </p:spPr>
      </p:sp>
      <p:sp>
        <p:nvSpPr>
          <p:cNvPr id="18" name="Text 15"/>
          <p:cNvSpPr/>
          <p:nvPr/>
        </p:nvSpPr>
        <p:spPr>
          <a:xfrm>
            <a:off x="656630" y="5442347"/>
            <a:ext cx="349925" cy="437436"/>
          </a:xfrm>
          <a:prstGeom prst="rect">
            <a:avLst/>
          </a:prstGeom>
          <a:noFill/>
          <a:ln/>
        </p:spPr>
        <p:txBody>
          <a:bodyPr wrap="none" lIns="0" tIns="0" rIns="0" bIns="0" rtlCol="0" anchor="t"/>
          <a:lstStyle/>
          <a:p>
            <a:pPr algn="ctr" indent="0" marL="0">
              <a:lnSpc>
                <a:spcPts val="2750"/>
              </a:lnSpc>
              <a:buNone/>
            </a:pPr>
            <a:r>
              <a:rPr lang="en-US" sz="2750" dirty="0">
                <a:solidFill>
                  <a:srgbClr val="000000"/>
                </a:solidFill>
                <a:latin typeface="Baskervville" pitchFamily="34" charset="0"/>
                <a:ea typeface="Baskervville" pitchFamily="34" charset="-122"/>
                <a:cs typeface="Baskervville" pitchFamily="34" charset="-120"/>
              </a:rPr>
              <a:t>3</a:t>
            </a:r>
            <a:endParaRPr lang="en-US" sz="2750" dirty="0"/>
          </a:p>
        </p:txBody>
      </p:sp>
      <p:sp>
        <p:nvSpPr>
          <p:cNvPr id="19" name="Text 16"/>
          <p:cNvSpPr/>
          <p:nvPr/>
        </p:nvSpPr>
        <p:spPr>
          <a:xfrm>
            <a:off x="1643182" y="5534263"/>
            <a:ext cx="4435078"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Ley de Información No Financiera</a:t>
            </a:r>
            <a:endParaRPr lang="en-US" sz="2250" dirty="0"/>
          </a:p>
        </p:txBody>
      </p:sp>
      <p:sp>
        <p:nvSpPr>
          <p:cNvPr id="20" name="Text 17"/>
          <p:cNvSpPr/>
          <p:nvPr/>
        </p:nvSpPr>
        <p:spPr>
          <a:xfrm>
            <a:off x="1643182" y="5995988"/>
            <a:ext cx="6851690" cy="259556"/>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Obligaciones de transparencia para grandes empresas españolas</a:t>
            </a:r>
            <a:endParaRPr lang="en-US" sz="1250" dirty="0"/>
          </a:p>
        </p:txBody>
      </p:sp>
      <p:sp>
        <p:nvSpPr>
          <p:cNvPr id="21" name="Shape 18"/>
          <p:cNvSpPr/>
          <p:nvPr/>
        </p:nvSpPr>
        <p:spPr>
          <a:xfrm>
            <a:off x="991374" y="6751201"/>
            <a:ext cx="486847" cy="22860"/>
          </a:xfrm>
          <a:prstGeom prst="roundRect">
            <a:avLst>
              <a:gd name="adj" fmla="val 1064976"/>
            </a:avLst>
          </a:prstGeom>
          <a:solidFill>
            <a:srgbClr val="D2C5C9"/>
          </a:solidFill>
          <a:ln/>
        </p:spPr>
      </p:sp>
      <p:sp>
        <p:nvSpPr>
          <p:cNvPr id="22" name="Shape 19"/>
          <p:cNvSpPr/>
          <p:nvPr/>
        </p:nvSpPr>
        <p:spPr>
          <a:xfrm>
            <a:off x="649069" y="6580108"/>
            <a:ext cx="365165" cy="365165"/>
          </a:xfrm>
          <a:prstGeom prst="roundRect">
            <a:avLst>
              <a:gd name="adj" fmla="val 66669"/>
            </a:avLst>
          </a:prstGeom>
          <a:solidFill>
            <a:srgbClr val="ECDFE3"/>
          </a:solidFill>
          <a:ln/>
        </p:spPr>
      </p:sp>
      <p:sp>
        <p:nvSpPr>
          <p:cNvPr id="23" name="Text 20"/>
          <p:cNvSpPr/>
          <p:nvPr/>
        </p:nvSpPr>
        <p:spPr>
          <a:xfrm>
            <a:off x="656630" y="6543913"/>
            <a:ext cx="349925" cy="437436"/>
          </a:xfrm>
          <a:prstGeom prst="rect">
            <a:avLst/>
          </a:prstGeom>
          <a:noFill/>
          <a:ln/>
        </p:spPr>
        <p:txBody>
          <a:bodyPr wrap="none" lIns="0" tIns="0" rIns="0" bIns="0" rtlCol="0" anchor="t"/>
          <a:lstStyle/>
          <a:p>
            <a:pPr algn="ctr" indent="0" marL="0">
              <a:lnSpc>
                <a:spcPts val="2750"/>
              </a:lnSpc>
              <a:buNone/>
            </a:pPr>
            <a:r>
              <a:rPr lang="en-US" sz="2750" dirty="0">
                <a:solidFill>
                  <a:srgbClr val="000000"/>
                </a:solidFill>
                <a:latin typeface="Baskervville" pitchFamily="34" charset="0"/>
                <a:ea typeface="Baskervville" pitchFamily="34" charset="-122"/>
                <a:cs typeface="Baskervville" pitchFamily="34" charset="-120"/>
              </a:rPr>
              <a:t>4</a:t>
            </a:r>
            <a:endParaRPr lang="en-US" sz="2750" dirty="0"/>
          </a:p>
        </p:txBody>
      </p:sp>
      <p:sp>
        <p:nvSpPr>
          <p:cNvPr id="24" name="Text 21"/>
          <p:cNvSpPr/>
          <p:nvPr/>
        </p:nvSpPr>
        <p:spPr>
          <a:xfrm>
            <a:off x="1643182" y="6635829"/>
            <a:ext cx="2916317" cy="364450"/>
          </a:xfrm>
          <a:prstGeom prst="rect">
            <a:avLst/>
          </a:prstGeom>
          <a:noFill/>
          <a:ln/>
        </p:spPr>
        <p:txBody>
          <a:bodyPr wrap="none" lIns="0" tIns="0" rIns="0" bIns="0" rtlCol="0" anchor="t"/>
          <a:lstStyle/>
          <a:p>
            <a:pPr algn="l" indent="0" marL="0">
              <a:lnSpc>
                <a:spcPts val="2850"/>
              </a:lnSpc>
              <a:buNone/>
            </a:pPr>
            <a:r>
              <a:rPr lang="en-US" sz="2250" dirty="0">
                <a:solidFill>
                  <a:srgbClr val="6E6666"/>
                </a:solidFill>
                <a:latin typeface="Baskervville" pitchFamily="34" charset="0"/>
                <a:ea typeface="Baskervville" pitchFamily="34" charset="-122"/>
                <a:cs typeface="Baskervville" pitchFamily="34" charset="-120"/>
              </a:rPr>
              <a:t>Regulaciones Futuras</a:t>
            </a:r>
            <a:endParaRPr lang="en-US" sz="2250" dirty="0"/>
          </a:p>
        </p:txBody>
      </p:sp>
      <p:sp>
        <p:nvSpPr>
          <p:cNvPr id="25" name="Text 22"/>
          <p:cNvSpPr/>
          <p:nvPr/>
        </p:nvSpPr>
        <p:spPr>
          <a:xfrm>
            <a:off x="1643182" y="7097554"/>
            <a:ext cx="6851690" cy="259556"/>
          </a:xfrm>
          <a:prstGeom prst="rect">
            <a:avLst/>
          </a:prstGeom>
          <a:noFill/>
          <a:ln/>
        </p:spPr>
        <p:txBody>
          <a:bodyPr wrap="none" lIns="0" tIns="0" rIns="0" bIns="0" rtlCol="0" anchor="t"/>
          <a:lstStyle/>
          <a:p>
            <a:pPr algn="l" indent="0" marL="0">
              <a:lnSpc>
                <a:spcPts val="2000"/>
              </a:lnSpc>
              <a:buNone/>
            </a:pPr>
            <a:r>
              <a:rPr lang="en-US" sz="1250" dirty="0">
                <a:solidFill>
                  <a:srgbClr val="6E6666"/>
                </a:solidFill>
                <a:latin typeface="Poppins" pitchFamily="34" charset="0"/>
                <a:ea typeface="Poppins" pitchFamily="34" charset="-122"/>
                <a:cs typeface="Poppins" pitchFamily="34" charset="-120"/>
              </a:rPr>
              <a:t>Desarrollo continuo de marcos normativos más estrictos</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2025-10-01T14:28:34Z</dcterms:created>
  <dcterms:modified xsi:type="dcterms:W3CDTF">2025-10-01T14:28:34Z</dcterms:modified>
</cp:coreProperties>
</file>